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114" r:id="rId1"/>
  </p:sldMasterIdLst>
  <p:notesMasterIdLst>
    <p:notesMasterId r:id="rId119"/>
  </p:notesMasterIdLst>
  <p:handoutMasterIdLst>
    <p:handoutMasterId r:id="rId120"/>
  </p:handoutMasterIdLst>
  <p:sldIdLst>
    <p:sldId id="256" r:id="rId2"/>
    <p:sldId id="573" r:id="rId3"/>
    <p:sldId id="574" r:id="rId4"/>
    <p:sldId id="575" r:id="rId5"/>
    <p:sldId id="576" r:id="rId6"/>
    <p:sldId id="577" r:id="rId7"/>
    <p:sldId id="428" r:id="rId8"/>
    <p:sldId id="287" r:id="rId9"/>
    <p:sldId id="269" r:id="rId10"/>
    <p:sldId id="263" r:id="rId11"/>
    <p:sldId id="261" r:id="rId12"/>
    <p:sldId id="571" r:id="rId13"/>
    <p:sldId id="399" r:id="rId14"/>
    <p:sldId id="564" r:id="rId15"/>
    <p:sldId id="293" r:id="rId16"/>
    <p:sldId id="294" r:id="rId17"/>
    <p:sldId id="425" r:id="rId18"/>
    <p:sldId id="295" r:id="rId19"/>
    <p:sldId id="565" r:id="rId20"/>
    <p:sldId id="458" r:id="rId21"/>
    <p:sldId id="555" r:id="rId22"/>
    <p:sldId id="461" r:id="rId23"/>
    <p:sldId id="462" r:id="rId24"/>
    <p:sldId id="533" r:id="rId25"/>
    <p:sldId id="534" r:id="rId26"/>
    <p:sldId id="527" r:id="rId27"/>
    <p:sldId id="535" r:id="rId28"/>
    <p:sldId id="578" r:id="rId29"/>
    <p:sldId id="536" r:id="rId30"/>
    <p:sldId id="579" r:id="rId31"/>
    <p:sldId id="526" r:id="rId32"/>
    <p:sldId id="488" r:id="rId33"/>
    <p:sldId id="475" r:id="rId34"/>
    <p:sldId id="466" r:id="rId35"/>
    <p:sldId id="467" r:id="rId36"/>
    <p:sldId id="537" r:id="rId37"/>
    <p:sldId id="538" r:id="rId38"/>
    <p:sldId id="539" r:id="rId39"/>
    <p:sldId id="540" r:id="rId40"/>
    <p:sldId id="541" r:id="rId41"/>
    <p:sldId id="542" r:id="rId42"/>
    <p:sldId id="543" r:id="rId43"/>
    <p:sldId id="476" r:id="rId44"/>
    <p:sldId id="544" r:id="rId45"/>
    <p:sldId id="478" r:id="rId46"/>
    <p:sldId id="482" r:id="rId47"/>
    <p:sldId id="545" r:id="rId48"/>
    <p:sldId id="490" r:id="rId49"/>
    <p:sldId id="546" r:id="rId50"/>
    <p:sldId id="491" r:id="rId51"/>
    <p:sldId id="525" r:id="rId52"/>
    <p:sldId id="495" r:id="rId53"/>
    <p:sldId id="547" r:id="rId54"/>
    <p:sldId id="492" r:id="rId55"/>
    <p:sldId id="528" r:id="rId56"/>
    <p:sldId id="557" r:id="rId57"/>
    <p:sldId id="558" r:id="rId58"/>
    <p:sldId id="529" r:id="rId59"/>
    <p:sldId id="590" r:id="rId60"/>
    <p:sldId id="494" r:id="rId61"/>
    <p:sldId id="393" r:id="rId62"/>
    <p:sldId id="292" r:id="rId63"/>
    <p:sldId id="301" r:id="rId64"/>
    <p:sldId id="305" r:id="rId65"/>
    <p:sldId id="581" r:id="rId66"/>
    <p:sldId id="582" r:id="rId67"/>
    <p:sldId id="583" r:id="rId68"/>
    <p:sldId id="584" r:id="rId69"/>
    <p:sldId id="306" r:id="rId70"/>
    <p:sldId id="307" r:id="rId71"/>
    <p:sldId id="308" r:id="rId72"/>
    <p:sldId id="312" r:id="rId73"/>
    <p:sldId id="310" r:id="rId74"/>
    <p:sldId id="580" r:id="rId75"/>
    <p:sldId id="567" r:id="rId76"/>
    <p:sldId id="568" r:id="rId77"/>
    <p:sldId id="569" r:id="rId78"/>
    <p:sldId id="390" r:id="rId79"/>
    <p:sldId id="391" r:id="rId80"/>
    <p:sldId id="392" r:id="rId81"/>
    <p:sldId id="530" r:id="rId82"/>
    <p:sldId id="320" r:id="rId83"/>
    <p:sldId id="329" r:id="rId84"/>
    <p:sldId id="330" r:id="rId85"/>
    <p:sldId id="369" r:id="rId86"/>
    <p:sldId id="499" r:id="rId87"/>
    <p:sldId id="498" r:id="rId88"/>
    <p:sldId id="500" r:id="rId89"/>
    <p:sldId id="501" r:id="rId90"/>
    <p:sldId id="503" r:id="rId91"/>
    <p:sldId id="504" r:id="rId92"/>
    <p:sldId id="505" r:id="rId93"/>
    <p:sldId id="585" r:id="rId94"/>
    <p:sldId id="572" r:id="rId95"/>
    <p:sldId id="586" r:id="rId96"/>
    <p:sldId id="587" r:id="rId97"/>
    <p:sldId id="588" r:id="rId98"/>
    <p:sldId id="589" r:id="rId99"/>
    <p:sldId id="379" r:id="rId100"/>
    <p:sldId id="378" r:id="rId101"/>
    <p:sldId id="394" r:id="rId102"/>
    <p:sldId id="395" r:id="rId103"/>
    <p:sldId id="549" r:id="rId104"/>
    <p:sldId id="550" r:id="rId105"/>
    <p:sldId id="551" r:id="rId106"/>
    <p:sldId id="552" r:id="rId107"/>
    <p:sldId id="553" r:id="rId108"/>
    <p:sldId id="554" r:id="rId109"/>
    <p:sldId id="375" r:id="rId110"/>
    <p:sldId id="380" r:id="rId111"/>
    <p:sldId id="559" r:id="rId112"/>
    <p:sldId id="560" r:id="rId113"/>
    <p:sldId id="561" r:id="rId114"/>
    <p:sldId id="562" r:id="rId115"/>
    <p:sldId id="563" r:id="rId116"/>
    <p:sldId id="496" r:id="rId117"/>
    <p:sldId id="497" r:id="rId118"/>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bg2"/>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3399"/>
    <a:srgbClr val="6633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93" autoAdjust="0"/>
    <p:restoredTop sz="87389" autoAdjust="0"/>
  </p:normalViewPr>
  <p:slideViewPr>
    <p:cSldViewPr>
      <p:cViewPr varScale="1">
        <p:scale>
          <a:sx n="64" d="100"/>
          <a:sy n="64" d="100"/>
        </p:scale>
        <p:origin x="-750" y="-102"/>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54BE7E-7169-47E0-9297-A866FC1957C2}"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995A737E-E044-4B9E-9975-D38B1681AFD1}">
      <dgm:prSet phldrT="[Text]"/>
      <dgm:spPr/>
      <dgm:t>
        <a:bodyPr/>
        <a:lstStyle/>
        <a:p>
          <a:r>
            <a:rPr lang="en-US" dirty="0" smtClean="0"/>
            <a:t>Sepsis</a:t>
          </a:r>
          <a:endParaRPr lang="en-US" dirty="0"/>
        </a:p>
      </dgm:t>
    </dgm:pt>
    <dgm:pt modelId="{DA160D02-27E3-402E-86A0-739E52658641}" type="parTrans" cxnId="{811299AA-93B7-4CBC-8CB6-7761C9E42173}">
      <dgm:prSet/>
      <dgm:spPr/>
      <dgm:t>
        <a:bodyPr/>
        <a:lstStyle/>
        <a:p>
          <a:endParaRPr lang="en-US"/>
        </a:p>
      </dgm:t>
    </dgm:pt>
    <dgm:pt modelId="{89A3E862-D0D9-454C-B9B6-DCA43CF5901D}" type="sibTrans" cxnId="{811299AA-93B7-4CBC-8CB6-7761C9E42173}">
      <dgm:prSet/>
      <dgm:spPr/>
      <dgm:t>
        <a:bodyPr/>
        <a:lstStyle/>
        <a:p>
          <a:endParaRPr lang="en-US"/>
        </a:p>
      </dgm:t>
    </dgm:pt>
    <dgm:pt modelId="{FFBAA3AE-CF29-4F95-AB15-A437DA3DB165}">
      <dgm:prSet phldrT="[Text]"/>
      <dgm:spPr/>
      <dgm:t>
        <a:bodyPr/>
        <a:lstStyle/>
        <a:p>
          <a:r>
            <a:rPr lang="en-US" dirty="0" smtClean="0"/>
            <a:t>Severe sepsis</a:t>
          </a:r>
          <a:endParaRPr lang="en-US" dirty="0"/>
        </a:p>
      </dgm:t>
    </dgm:pt>
    <dgm:pt modelId="{C6EFF69F-F6D1-4E68-A883-E763DCDE6A7D}" type="parTrans" cxnId="{53AC9CCC-9C3C-4C5F-8ECE-6C3DDE3B5842}">
      <dgm:prSet/>
      <dgm:spPr/>
      <dgm:t>
        <a:bodyPr/>
        <a:lstStyle/>
        <a:p>
          <a:endParaRPr lang="en-US"/>
        </a:p>
      </dgm:t>
    </dgm:pt>
    <dgm:pt modelId="{0A1BE55E-0747-465B-9419-0EB130BB4BDD}" type="sibTrans" cxnId="{53AC9CCC-9C3C-4C5F-8ECE-6C3DDE3B5842}">
      <dgm:prSet/>
      <dgm:spPr/>
      <dgm:t>
        <a:bodyPr/>
        <a:lstStyle/>
        <a:p>
          <a:endParaRPr lang="en-US"/>
        </a:p>
      </dgm:t>
    </dgm:pt>
    <dgm:pt modelId="{8ADAB938-99D8-4CDA-9598-65F37EB3D02B}">
      <dgm:prSet phldrT="[Text]"/>
      <dgm:spPr/>
      <dgm:t>
        <a:bodyPr/>
        <a:lstStyle/>
        <a:p>
          <a:r>
            <a:rPr lang="en-US" dirty="0" smtClean="0"/>
            <a:t>Multi-Organ Dysfunction </a:t>
          </a:r>
          <a:r>
            <a:rPr lang="en-US" dirty="0" smtClean="0"/>
            <a:t>Syndrome - Septic Shock</a:t>
          </a:r>
          <a:endParaRPr lang="en-US" dirty="0"/>
        </a:p>
      </dgm:t>
    </dgm:pt>
    <dgm:pt modelId="{43825F52-3177-450C-9694-FF7ABC3FE773}" type="parTrans" cxnId="{5DD42FED-5A5D-4873-A5EC-249D75CA9474}">
      <dgm:prSet/>
      <dgm:spPr/>
      <dgm:t>
        <a:bodyPr/>
        <a:lstStyle/>
        <a:p>
          <a:endParaRPr lang="en-US"/>
        </a:p>
      </dgm:t>
    </dgm:pt>
    <dgm:pt modelId="{4721C187-5BFE-4C38-B482-DC383E957814}" type="sibTrans" cxnId="{5DD42FED-5A5D-4873-A5EC-249D75CA9474}">
      <dgm:prSet/>
      <dgm:spPr/>
      <dgm:t>
        <a:bodyPr/>
        <a:lstStyle/>
        <a:p>
          <a:endParaRPr lang="en-US"/>
        </a:p>
      </dgm:t>
    </dgm:pt>
    <dgm:pt modelId="{A73829BD-2E5A-49D5-B35F-F258C76FC05B}" type="pres">
      <dgm:prSet presAssocID="{FD54BE7E-7169-47E0-9297-A866FC1957C2}" presName="outerComposite" presStyleCnt="0">
        <dgm:presLayoutVars>
          <dgm:chMax val="5"/>
          <dgm:dir/>
          <dgm:resizeHandles val="exact"/>
        </dgm:presLayoutVars>
      </dgm:prSet>
      <dgm:spPr/>
      <dgm:t>
        <a:bodyPr/>
        <a:lstStyle/>
        <a:p>
          <a:endParaRPr lang="en-US"/>
        </a:p>
      </dgm:t>
    </dgm:pt>
    <dgm:pt modelId="{65AE1FE7-41D2-4B0F-B748-D14469F48682}" type="pres">
      <dgm:prSet presAssocID="{FD54BE7E-7169-47E0-9297-A866FC1957C2}" presName="dummyMaxCanvas" presStyleCnt="0">
        <dgm:presLayoutVars/>
      </dgm:prSet>
      <dgm:spPr/>
    </dgm:pt>
    <dgm:pt modelId="{06FD75F2-CA7D-4AD9-8564-1A72D80AAF3B}" type="pres">
      <dgm:prSet presAssocID="{FD54BE7E-7169-47E0-9297-A866FC1957C2}" presName="ThreeNodes_1" presStyleLbl="node1" presStyleIdx="0" presStyleCnt="3">
        <dgm:presLayoutVars>
          <dgm:bulletEnabled val="1"/>
        </dgm:presLayoutVars>
      </dgm:prSet>
      <dgm:spPr/>
      <dgm:t>
        <a:bodyPr/>
        <a:lstStyle/>
        <a:p>
          <a:endParaRPr lang="en-US"/>
        </a:p>
      </dgm:t>
    </dgm:pt>
    <dgm:pt modelId="{B22FD759-8AFC-4570-B1A1-267B83B913AA}" type="pres">
      <dgm:prSet presAssocID="{FD54BE7E-7169-47E0-9297-A866FC1957C2}" presName="ThreeNodes_2" presStyleLbl="node1" presStyleIdx="1" presStyleCnt="3">
        <dgm:presLayoutVars>
          <dgm:bulletEnabled val="1"/>
        </dgm:presLayoutVars>
      </dgm:prSet>
      <dgm:spPr/>
      <dgm:t>
        <a:bodyPr/>
        <a:lstStyle/>
        <a:p>
          <a:endParaRPr lang="en-US"/>
        </a:p>
      </dgm:t>
    </dgm:pt>
    <dgm:pt modelId="{A8B2B885-2C2E-4999-88FD-EC368D0F90E7}" type="pres">
      <dgm:prSet presAssocID="{FD54BE7E-7169-47E0-9297-A866FC1957C2}" presName="ThreeNodes_3" presStyleLbl="node1" presStyleIdx="2" presStyleCnt="3">
        <dgm:presLayoutVars>
          <dgm:bulletEnabled val="1"/>
        </dgm:presLayoutVars>
      </dgm:prSet>
      <dgm:spPr/>
      <dgm:t>
        <a:bodyPr/>
        <a:lstStyle/>
        <a:p>
          <a:endParaRPr lang="en-US"/>
        </a:p>
      </dgm:t>
    </dgm:pt>
    <dgm:pt modelId="{54A2F472-441A-42E5-BA4E-41582E669B09}" type="pres">
      <dgm:prSet presAssocID="{FD54BE7E-7169-47E0-9297-A866FC1957C2}" presName="ThreeConn_1-2" presStyleLbl="fgAccFollowNode1" presStyleIdx="0" presStyleCnt="2">
        <dgm:presLayoutVars>
          <dgm:bulletEnabled val="1"/>
        </dgm:presLayoutVars>
      </dgm:prSet>
      <dgm:spPr/>
      <dgm:t>
        <a:bodyPr/>
        <a:lstStyle/>
        <a:p>
          <a:endParaRPr lang="en-US"/>
        </a:p>
      </dgm:t>
    </dgm:pt>
    <dgm:pt modelId="{39362EAF-DD89-4290-AD70-7CA26ACB763D}" type="pres">
      <dgm:prSet presAssocID="{FD54BE7E-7169-47E0-9297-A866FC1957C2}" presName="ThreeConn_2-3" presStyleLbl="fgAccFollowNode1" presStyleIdx="1" presStyleCnt="2">
        <dgm:presLayoutVars>
          <dgm:bulletEnabled val="1"/>
        </dgm:presLayoutVars>
      </dgm:prSet>
      <dgm:spPr/>
      <dgm:t>
        <a:bodyPr/>
        <a:lstStyle/>
        <a:p>
          <a:endParaRPr lang="en-US"/>
        </a:p>
      </dgm:t>
    </dgm:pt>
    <dgm:pt modelId="{8D0519C2-CD49-4F98-A29D-EE898C2504D1}" type="pres">
      <dgm:prSet presAssocID="{FD54BE7E-7169-47E0-9297-A866FC1957C2}" presName="ThreeNodes_1_text" presStyleLbl="node1" presStyleIdx="2" presStyleCnt="3">
        <dgm:presLayoutVars>
          <dgm:bulletEnabled val="1"/>
        </dgm:presLayoutVars>
      </dgm:prSet>
      <dgm:spPr/>
      <dgm:t>
        <a:bodyPr/>
        <a:lstStyle/>
        <a:p>
          <a:endParaRPr lang="en-US"/>
        </a:p>
      </dgm:t>
    </dgm:pt>
    <dgm:pt modelId="{CB5F65C2-EB7E-4E68-A004-1425DA72A4E6}" type="pres">
      <dgm:prSet presAssocID="{FD54BE7E-7169-47E0-9297-A866FC1957C2}" presName="ThreeNodes_2_text" presStyleLbl="node1" presStyleIdx="2" presStyleCnt="3">
        <dgm:presLayoutVars>
          <dgm:bulletEnabled val="1"/>
        </dgm:presLayoutVars>
      </dgm:prSet>
      <dgm:spPr/>
      <dgm:t>
        <a:bodyPr/>
        <a:lstStyle/>
        <a:p>
          <a:endParaRPr lang="en-US"/>
        </a:p>
      </dgm:t>
    </dgm:pt>
    <dgm:pt modelId="{A82343B4-5AFF-44B9-9A22-6D2ACE5AC808}" type="pres">
      <dgm:prSet presAssocID="{FD54BE7E-7169-47E0-9297-A866FC1957C2}" presName="ThreeNodes_3_text" presStyleLbl="node1" presStyleIdx="2" presStyleCnt="3">
        <dgm:presLayoutVars>
          <dgm:bulletEnabled val="1"/>
        </dgm:presLayoutVars>
      </dgm:prSet>
      <dgm:spPr/>
      <dgm:t>
        <a:bodyPr/>
        <a:lstStyle/>
        <a:p>
          <a:endParaRPr lang="en-US"/>
        </a:p>
      </dgm:t>
    </dgm:pt>
  </dgm:ptLst>
  <dgm:cxnLst>
    <dgm:cxn modelId="{1FADB1FE-EA74-4569-BA7D-57E0BDEE51DF}" type="presOf" srcId="{FFBAA3AE-CF29-4F95-AB15-A437DA3DB165}" destId="{B22FD759-8AFC-4570-B1A1-267B83B913AA}" srcOrd="0" destOrd="0" presId="urn:microsoft.com/office/officeart/2005/8/layout/vProcess5"/>
    <dgm:cxn modelId="{53AC9CCC-9C3C-4C5F-8ECE-6C3DDE3B5842}" srcId="{FD54BE7E-7169-47E0-9297-A866FC1957C2}" destId="{FFBAA3AE-CF29-4F95-AB15-A437DA3DB165}" srcOrd="1" destOrd="0" parTransId="{C6EFF69F-F6D1-4E68-A883-E763DCDE6A7D}" sibTransId="{0A1BE55E-0747-465B-9419-0EB130BB4BDD}"/>
    <dgm:cxn modelId="{BD7B80B3-E1F5-401D-AB14-803AA2A2A8C4}" type="presOf" srcId="{8ADAB938-99D8-4CDA-9598-65F37EB3D02B}" destId="{A8B2B885-2C2E-4999-88FD-EC368D0F90E7}" srcOrd="0" destOrd="0" presId="urn:microsoft.com/office/officeart/2005/8/layout/vProcess5"/>
    <dgm:cxn modelId="{811299AA-93B7-4CBC-8CB6-7761C9E42173}" srcId="{FD54BE7E-7169-47E0-9297-A866FC1957C2}" destId="{995A737E-E044-4B9E-9975-D38B1681AFD1}" srcOrd="0" destOrd="0" parTransId="{DA160D02-27E3-402E-86A0-739E52658641}" sibTransId="{89A3E862-D0D9-454C-B9B6-DCA43CF5901D}"/>
    <dgm:cxn modelId="{53BBE6E3-906D-4960-B4D2-BDF876B5C1D0}" type="presOf" srcId="{8ADAB938-99D8-4CDA-9598-65F37EB3D02B}" destId="{A82343B4-5AFF-44B9-9A22-6D2ACE5AC808}" srcOrd="1" destOrd="0" presId="urn:microsoft.com/office/officeart/2005/8/layout/vProcess5"/>
    <dgm:cxn modelId="{AB92804B-78E5-4ABA-8EC4-1390D9034AF6}" type="presOf" srcId="{FFBAA3AE-CF29-4F95-AB15-A437DA3DB165}" destId="{CB5F65C2-EB7E-4E68-A004-1425DA72A4E6}" srcOrd="1" destOrd="0" presId="urn:microsoft.com/office/officeart/2005/8/layout/vProcess5"/>
    <dgm:cxn modelId="{F0280A02-C43F-4572-893C-3C7D7808146A}" type="presOf" srcId="{995A737E-E044-4B9E-9975-D38B1681AFD1}" destId="{06FD75F2-CA7D-4AD9-8564-1A72D80AAF3B}" srcOrd="0" destOrd="0" presId="urn:microsoft.com/office/officeart/2005/8/layout/vProcess5"/>
    <dgm:cxn modelId="{259725E2-51BD-45B6-AD7E-175A6E2F0DA2}" type="presOf" srcId="{995A737E-E044-4B9E-9975-D38B1681AFD1}" destId="{8D0519C2-CD49-4F98-A29D-EE898C2504D1}" srcOrd="1" destOrd="0" presId="urn:microsoft.com/office/officeart/2005/8/layout/vProcess5"/>
    <dgm:cxn modelId="{5DD42FED-5A5D-4873-A5EC-249D75CA9474}" srcId="{FD54BE7E-7169-47E0-9297-A866FC1957C2}" destId="{8ADAB938-99D8-4CDA-9598-65F37EB3D02B}" srcOrd="2" destOrd="0" parTransId="{43825F52-3177-450C-9694-FF7ABC3FE773}" sibTransId="{4721C187-5BFE-4C38-B482-DC383E957814}"/>
    <dgm:cxn modelId="{8AFDE5CA-15FC-49A6-9468-B32A5E5D5F5B}" type="presOf" srcId="{FD54BE7E-7169-47E0-9297-A866FC1957C2}" destId="{A73829BD-2E5A-49D5-B35F-F258C76FC05B}" srcOrd="0" destOrd="0" presId="urn:microsoft.com/office/officeart/2005/8/layout/vProcess5"/>
    <dgm:cxn modelId="{4A572539-6606-41F4-AE7C-7DFEF587ECA0}" type="presOf" srcId="{0A1BE55E-0747-465B-9419-0EB130BB4BDD}" destId="{39362EAF-DD89-4290-AD70-7CA26ACB763D}" srcOrd="0" destOrd="0" presId="urn:microsoft.com/office/officeart/2005/8/layout/vProcess5"/>
    <dgm:cxn modelId="{5901BFE4-E85C-4208-AA07-34C438EBDBF0}" type="presOf" srcId="{89A3E862-D0D9-454C-B9B6-DCA43CF5901D}" destId="{54A2F472-441A-42E5-BA4E-41582E669B09}" srcOrd="0" destOrd="0" presId="urn:microsoft.com/office/officeart/2005/8/layout/vProcess5"/>
    <dgm:cxn modelId="{29BC6D0F-8C2F-4B79-9613-8540B27882E6}" type="presParOf" srcId="{A73829BD-2E5A-49D5-B35F-F258C76FC05B}" destId="{65AE1FE7-41D2-4B0F-B748-D14469F48682}" srcOrd="0" destOrd="0" presId="urn:microsoft.com/office/officeart/2005/8/layout/vProcess5"/>
    <dgm:cxn modelId="{BC135C17-62E3-4739-9599-0E4E4323CB2F}" type="presParOf" srcId="{A73829BD-2E5A-49D5-B35F-F258C76FC05B}" destId="{06FD75F2-CA7D-4AD9-8564-1A72D80AAF3B}" srcOrd="1" destOrd="0" presId="urn:microsoft.com/office/officeart/2005/8/layout/vProcess5"/>
    <dgm:cxn modelId="{7131E3F2-6845-423F-BFA0-5CC9760473E6}" type="presParOf" srcId="{A73829BD-2E5A-49D5-B35F-F258C76FC05B}" destId="{B22FD759-8AFC-4570-B1A1-267B83B913AA}" srcOrd="2" destOrd="0" presId="urn:microsoft.com/office/officeart/2005/8/layout/vProcess5"/>
    <dgm:cxn modelId="{D94642B9-4001-4CB2-AF45-F85D39CF0A6B}" type="presParOf" srcId="{A73829BD-2E5A-49D5-B35F-F258C76FC05B}" destId="{A8B2B885-2C2E-4999-88FD-EC368D0F90E7}" srcOrd="3" destOrd="0" presId="urn:microsoft.com/office/officeart/2005/8/layout/vProcess5"/>
    <dgm:cxn modelId="{DCDEBCE9-E2E8-40EC-B4C8-E4D72382E660}" type="presParOf" srcId="{A73829BD-2E5A-49D5-B35F-F258C76FC05B}" destId="{54A2F472-441A-42E5-BA4E-41582E669B09}" srcOrd="4" destOrd="0" presId="urn:microsoft.com/office/officeart/2005/8/layout/vProcess5"/>
    <dgm:cxn modelId="{A24D2A21-3418-45BC-83EE-EBB475ECEB31}" type="presParOf" srcId="{A73829BD-2E5A-49D5-B35F-F258C76FC05B}" destId="{39362EAF-DD89-4290-AD70-7CA26ACB763D}" srcOrd="5" destOrd="0" presId="urn:microsoft.com/office/officeart/2005/8/layout/vProcess5"/>
    <dgm:cxn modelId="{DE2DE972-425A-4045-BA0E-52BF20AC9F3B}" type="presParOf" srcId="{A73829BD-2E5A-49D5-B35F-F258C76FC05B}" destId="{8D0519C2-CD49-4F98-A29D-EE898C2504D1}" srcOrd="6" destOrd="0" presId="urn:microsoft.com/office/officeart/2005/8/layout/vProcess5"/>
    <dgm:cxn modelId="{2D6D57DC-1BF9-4457-81F0-389B1C2C7E4D}" type="presParOf" srcId="{A73829BD-2E5A-49D5-B35F-F258C76FC05B}" destId="{CB5F65C2-EB7E-4E68-A004-1425DA72A4E6}" srcOrd="7" destOrd="0" presId="urn:microsoft.com/office/officeart/2005/8/layout/vProcess5"/>
    <dgm:cxn modelId="{B4450383-DA83-4E4E-8635-8F49BBE931B8}" type="presParOf" srcId="{A73829BD-2E5A-49D5-B35F-F258C76FC05B}" destId="{A82343B4-5AFF-44B9-9A22-6D2ACE5AC80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D75F2-CA7D-4AD9-8564-1A72D80AAF3B}">
      <dsp:nvSpPr>
        <dsp:cNvPr id="0" name=""/>
        <dsp:cNvSpPr/>
      </dsp:nvSpPr>
      <dsp:spPr>
        <a:xfrm>
          <a:off x="0" y="0"/>
          <a:ext cx="7047574" cy="155537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Sepsis</a:t>
          </a:r>
          <a:endParaRPr lang="en-US" sz="3500" kern="1200" dirty="0"/>
        </a:p>
      </dsp:txBody>
      <dsp:txXfrm>
        <a:off x="45555" y="45555"/>
        <a:ext cx="5369206" cy="1464262"/>
      </dsp:txXfrm>
    </dsp:sp>
    <dsp:sp modelId="{B22FD759-8AFC-4570-B1A1-267B83B913AA}">
      <dsp:nvSpPr>
        <dsp:cNvPr id="0" name=""/>
        <dsp:cNvSpPr/>
      </dsp:nvSpPr>
      <dsp:spPr>
        <a:xfrm>
          <a:off x="621844" y="1814601"/>
          <a:ext cx="7047574" cy="155537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Severe sepsis</a:t>
          </a:r>
          <a:endParaRPr lang="en-US" sz="3500" kern="1200" dirty="0"/>
        </a:p>
      </dsp:txBody>
      <dsp:txXfrm>
        <a:off x="667399" y="1860156"/>
        <a:ext cx="5323627" cy="1464262"/>
      </dsp:txXfrm>
    </dsp:sp>
    <dsp:sp modelId="{A8B2B885-2C2E-4999-88FD-EC368D0F90E7}">
      <dsp:nvSpPr>
        <dsp:cNvPr id="0" name=""/>
        <dsp:cNvSpPr/>
      </dsp:nvSpPr>
      <dsp:spPr>
        <a:xfrm>
          <a:off x="1243689" y="3629203"/>
          <a:ext cx="7047574" cy="1555372"/>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Multi-Organ Dysfunction </a:t>
          </a:r>
          <a:r>
            <a:rPr lang="en-US" sz="3500" kern="1200" dirty="0" smtClean="0"/>
            <a:t>Syndrome - Septic Shock</a:t>
          </a:r>
          <a:endParaRPr lang="en-US" sz="3500" kern="1200" dirty="0"/>
        </a:p>
      </dsp:txBody>
      <dsp:txXfrm>
        <a:off x="1289244" y="3674758"/>
        <a:ext cx="5323627" cy="1464262"/>
      </dsp:txXfrm>
    </dsp:sp>
    <dsp:sp modelId="{54A2F472-441A-42E5-BA4E-41582E669B09}">
      <dsp:nvSpPr>
        <dsp:cNvPr id="0" name=""/>
        <dsp:cNvSpPr/>
      </dsp:nvSpPr>
      <dsp:spPr>
        <a:xfrm>
          <a:off x="6036582" y="1179491"/>
          <a:ext cx="1010992" cy="1010992"/>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6264055" y="1179491"/>
        <a:ext cx="556046" cy="760771"/>
      </dsp:txXfrm>
    </dsp:sp>
    <dsp:sp modelId="{39362EAF-DD89-4290-AD70-7CA26ACB763D}">
      <dsp:nvSpPr>
        <dsp:cNvPr id="0" name=""/>
        <dsp:cNvSpPr/>
      </dsp:nvSpPr>
      <dsp:spPr>
        <a:xfrm>
          <a:off x="6658426" y="2983723"/>
          <a:ext cx="1010992" cy="1010992"/>
        </a:xfrm>
        <a:prstGeom prst="downArrow">
          <a:avLst>
            <a:gd name="adj1" fmla="val 55000"/>
            <a:gd name="adj2" fmla="val 45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6885899" y="2983723"/>
        <a:ext cx="556046" cy="76077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5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1574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1574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574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5F954CB0-4C79-4874-822A-52FE1875E551}" type="slidenum">
              <a:rPr lang="en-US"/>
              <a:pPr>
                <a:defRPr/>
              </a:pPr>
              <a:t>‹#›</a:t>
            </a:fld>
            <a:endParaRPr lang="en-US"/>
          </a:p>
        </p:txBody>
      </p:sp>
    </p:spTree>
    <p:extLst>
      <p:ext uri="{BB962C8B-B14F-4D97-AF65-F5344CB8AC3E}">
        <p14:creationId xmlns:p14="http://schemas.microsoft.com/office/powerpoint/2010/main" val="35000560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bwMode="auto">
          <a:xfrm>
            <a:off x="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en-US"/>
          </a:p>
        </p:txBody>
      </p:sp>
      <p:sp>
        <p:nvSpPr>
          <p:cNvPr id="182275" name="Rectangle 3"/>
          <p:cNvSpPr>
            <a:spLocks noGrp="1" noChangeArrowheads="1"/>
          </p:cNvSpPr>
          <p:nvPr>
            <p:ph type="dt" idx="1"/>
          </p:nvPr>
        </p:nvSpPr>
        <p:spPr bwMode="auto">
          <a:xfrm>
            <a:off x="388620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endParaRPr lang="en-US"/>
          </a:p>
        </p:txBody>
      </p:sp>
      <p:sp>
        <p:nvSpPr>
          <p:cNvPr id="141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7" name="Rectangle 5"/>
          <p:cNvSpPr>
            <a:spLocks noGrp="1" noChangeArrowheads="1"/>
          </p:cNvSpPr>
          <p:nvPr>
            <p:ph type="body" sz="quarter" idx="3"/>
          </p:nvPr>
        </p:nvSpPr>
        <p:spPr bwMode="auto">
          <a:xfrm>
            <a:off x="914400" y="4343400"/>
            <a:ext cx="5029200" cy="41148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82278" name="Rectangle 6"/>
          <p:cNvSpPr>
            <a:spLocks noGrp="1" noChangeArrowheads="1"/>
          </p:cNvSpPr>
          <p:nvPr>
            <p:ph type="ftr" sz="quarter" idx="4"/>
          </p:nvPr>
        </p:nvSpPr>
        <p:spPr bwMode="auto">
          <a:xfrm>
            <a:off x="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182279" name="Rectangle 7"/>
          <p:cNvSpPr>
            <a:spLocks noGrp="1" noChangeArrowheads="1"/>
          </p:cNvSpPr>
          <p:nvPr>
            <p:ph type="sldNum" sz="quarter" idx="5"/>
          </p:nvPr>
        </p:nvSpPr>
        <p:spPr bwMode="auto">
          <a:xfrm>
            <a:off x="388620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DB4F0BC5-BB2C-40F6-B762-D87B85A64479}" type="slidenum">
              <a:rPr lang="en-US"/>
              <a:pPr>
                <a:defRPr/>
              </a:pPr>
              <a:t>‹#›</a:t>
            </a:fld>
            <a:endParaRPr lang="en-US"/>
          </a:p>
        </p:txBody>
      </p:sp>
    </p:spTree>
    <p:extLst>
      <p:ext uri="{BB962C8B-B14F-4D97-AF65-F5344CB8AC3E}">
        <p14:creationId xmlns:p14="http://schemas.microsoft.com/office/powerpoint/2010/main" val="17998168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ln/>
        </p:spPr>
      </p:sp>
      <p:sp>
        <p:nvSpPr>
          <p:cNvPr id="14233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CA" altLang="en-US" smtClean="0"/>
          </a:p>
        </p:txBody>
      </p:sp>
      <p:sp>
        <p:nvSpPr>
          <p:cNvPr id="142340"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2E1EE0AB-1E15-4DD6-8A9A-FD374B1079C6}" type="slidenum">
              <a:rPr kumimoji="0" lang="en-US" altLang="en-US" smtClean="0"/>
              <a:pPr>
                <a:spcBef>
                  <a:spcPct val="0"/>
                </a:spcBef>
              </a:pPr>
              <a:t>1</a:t>
            </a:fld>
            <a:endParaRPr kumimoji="0" lang="en-US"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en-US" altLang="en-US" smtClean="0"/>
              <a:t>Classic “wide” mediasteinum</a:t>
            </a:r>
          </a:p>
        </p:txBody>
      </p:sp>
      <p:sp>
        <p:nvSpPr>
          <p:cNvPr id="151556"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8F1494FA-8BE4-4604-A81F-F54C23A6FC47}" type="slidenum">
              <a:rPr kumimoji="0" lang="en-US" altLang="en-US" smtClean="0"/>
              <a:pPr>
                <a:spcBef>
                  <a:spcPct val="0"/>
                </a:spcBef>
              </a:pPr>
              <a:t>31</a:t>
            </a:fld>
            <a:endParaRPr kumimoji="0" lang="en-US"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a:ln/>
        </p:spPr>
      </p:sp>
      <p:sp>
        <p:nvSpPr>
          <p:cNvPr id="15257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en-US" altLang="en-US" smtClean="0"/>
              <a:t>Leading to multisystem organ failure</a:t>
            </a:r>
          </a:p>
        </p:txBody>
      </p:sp>
      <p:sp>
        <p:nvSpPr>
          <p:cNvPr id="152580"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5A0155B8-0184-42BD-9391-96208C2B6FEE}" type="slidenum">
              <a:rPr kumimoji="0" lang="en-US" altLang="en-US" smtClean="0"/>
              <a:pPr>
                <a:spcBef>
                  <a:spcPct val="0"/>
                </a:spcBef>
              </a:pPr>
              <a:t>35</a:t>
            </a:fld>
            <a:endParaRPr kumimoji="0"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70E5BA36-24B8-433F-BC60-2A9311E07D85}" type="slidenum">
              <a:rPr kumimoji="0" lang="en-US" altLang="en-US" smtClean="0"/>
              <a:pPr>
                <a:spcBef>
                  <a:spcPct val="0"/>
                </a:spcBef>
              </a:pPr>
              <a:t>36</a:t>
            </a:fld>
            <a:endParaRPr kumimoji="0" lang="en-US" altLang="en-US" smtClean="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pPr>
              <a:buFontTx/>
              <a:buChar char="•"/>
            </a:pPr>
            <a:r>
              <a:rPr lang="en-US" altLang="en-US" smtClean="0"/>
              <a:t>The compensatory mechanisms of the body can be described by organ systems. Key compensatory mechanisms will be described over the next few slides. </a:t>
            </a:r>
          </a:p>
          <a:p>
            <a:pPr>
              <a:buFontTx/>
              <a:buChar char="•"/>
            </a:pPr>
            <a:r>
              <a:rPr lang="en-US" altLang="en-US" smtClean="0"/>
              <a:t>The vascular system responds in several different ways and occurs immediately.</a:t>
            </a:r>
          </a:p>
          <a:p>
            <a:pPr lvl="1">
              <a:buFontTx/>
              <a:buChar char="•"/>
            </a:pPr>
            <a:r>
              <a:rPr lang="en-US" altLang="en-US" smtClean="0"/>
              <a:t>Peripheral vasoconstriction occurs as a result of sympathetic stimulation from baroreceptor inhibition </a:t>
            </a:r>
          </a:p>
          <a:p>
            <a:pPr lvl="1">
              <a:buFontTx/>
              <a:buChar char="•"/>
            </a:pPr>
            <a:r>
              <a:rPr lang="en-US" altLang="en-US" smtClean="0"/>
              <a:t>Arterioles constrict to increase total peripheral resistance resulting in an increase in blood pressure. </a:t>
            </a:r>
          </a:p>
          <a:p>
            <a:pPr lvl="1">
              <a:buFontTx/>
              <a:buChar char="•"/>
            </a:pPr>
            <a:r>
              <a:rPr lang="en-US" altLang="en-US" smtClean="0"/>
              <a:t>The venous capacitance system vasoconstricts to improve venous return to the right atrium.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FA70F964-71E5-4B3A-A649-B891ADA69AD6}" type="slidenum">
              <a:rPr kumimoji="0" lang="en-US" altLang="en-US" smtClean="0"/>
              <a:pPr>
                <a:spcBef>
                  <a:spcPct val="0"/>
                </a:spcBef>
              </a:pPr>
              <a:t>37</a:t>
            </a:fld>
            <a:endParaRPr kumimoji="0" lang="en-US" altLang="en-US" smtClean="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pPr>
              <a:buFontTx/>
              <a:buChar char="•"/>
            </a:pPr>
            <a:r>
              <a:rPr lang="en-US" altLang="en-US" smtClean="0"/>
              <a:t>Chemoreceptors are sensitive to low levels of oxygen and excess levels of carbon dioxide in arterial blood. When chemoreceptors are stimulated, the result is vasoconstriction. </a:t>
            </a:r>
          </a:p>
          <a:p>
            <a:pPr>
              <a:buFontTx/>
              <a:buChar char="•"/>
            </a:pPr>
            <a:r>
              <a:rPr lang="en-US" altLang="en-US" smtClean="0"/>
              <a:t>Arterial blood pressure must be less than 80 mmHg to activate the chemoreceptor response. </a:t>
            </a:r>
          </a:p>
          <a:p>
            <a:pPr>
              <a:buFontTx/>
              <a:buChar char="•"/>
            </a:pPr>
            <a:r>
              <a:rPr lang="en-US" altLang="en-US" smtClean="0"/>
              <a:t>The chemoreceptor response is very rapid and is initiated within seconds of changes in blood pressure.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EC95ECE9-7D5C-4302-A5FA-11A02AE87C6B}" type="slidenum">
              <a:rPr kumimoji="0" lang="en-US" altLang="en-US" smtClean="0"/>
              <a:pPr>
                <a:spcBef>
                  <a:spcPct val="0"/>
                </a:spcBef>
              </a:pPr>
              <a:t>38</a:t>
            </a:fld>
            <a:endParaRPr kumimoji="0" lang="en-US" altLang="en-US" smtClean="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pPr>
              <a:buFontTx/>
              <a:buChar char="•"/>
            </a:pPr>
            <a:r>
              <a:rPr lang="en-US" altLang="en-US" smtClean="0"/>
              <a:t>The primary goal of the body is to maintain perfusion to the brain, heart, and lungs. The blood flow to these major organs is preserved during shock states.</a:t>
            </a:r>
          </a:p>
          <a:p>
            <a:pPr>
              <a:buFontTx/>
              <a:buChar char="•"/>
            </a:pPr>
            <a:r>
              <a:rPr lang="en-US" altLang="en-US" smtClean="0"/>
              <a:t>Sympathetic stimulation (compensatory vasoconstriction) has little effect on the cerebral and coronary vessels because the brain and heart can autoregulate blood flow based on the needs of the tissues. </a:t>
            </a:r>
          </a:p>
          <a:p>
            <a:pPr>
              <a:buFontTx/>
              <a:buChar char="•"/>
            </a:pPr>
            <a:r>
              <a:rPr lang="en-US" altLang="en-US" smtClean="0"/>
              <a:t>If blood pressure drops below 50 mmHg, cerebral ischemia occurs. Accumulation of carbon dioxide in the brain’s vasomotor center will stimulate the central nervous system’s ischemic response which leads to further stimulation of the sympathetic nervous system.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24F64AF1-58F4-47FC-8B61-714B0EBB9F0B}" type="slidenum">
              <a:rPr kumimoji="0" lang="en-US" altLang="en-US" smtClean="0"/>
              <a:pPr>
                <a:spcBef>
                  <a:spcPct val="0"/>
                </a:spcBef>
              </a:pPr>
              <a:t>39</a:t>
            </a:fld>
            <a:endParaRPr kumimoji="0" lang="en-US" altLang="en-US" smtClean="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pPr>
              <a:buFontTx/>
              <a:buChar char="•"/>
            </a:pPr>
            <a:r>
              <a:rPr lang="en-US" altLang="en-US" smtClean="0"/>
              <a:t>In the renal response, renal ischemia activates the release of renin.</a:t>
            </a:r>
          </a:p>
          <a:p>
            <a:pPr>
              <a:buFontTx/>
              <a:buChar char="•"/>
            </a:pPr>
            <a:r>
              <a:rPr lang="en-US" altLang="en-US" smtClean="0"/>
              <a:t>Renin causes angiotensinogen to release angiotensin I. Angiotensin I is converted to angiotensin II in the lungs.</a:t>
            </a:r>
          </a:p>
          <a:p>
            <a:pPr>
              <a:buFontTx/>
              <a:buChar char="•"/>
            </a:pPr>
            <a:r>
              <a:rPr lang="en-US" altLang="en-US" smtClean="0"/>
              <a:t>Effects of angiotensin II:</a:t>
            </a:r>
          </a:p>
          <a:p>
            <a:pPr lvl="1">
              <a:buFontTx/>
              <a:buChar char="•"/>
            </a:pPr>
            <a:r>
              <a:rPr lang="en-US" altLang="en-US" smtClean="0"/>
              <a:t>Vasoconstriction of arterioles and some veins</a:t>
            </a:r>
          </a:p>
          <a:p>
            <a:pPr lvl="1">
              <a:buFontTx/>
              <a:buChar char="•"/>
            </a:pPr>
            <a:r>
              <a:rPr lang="en-US" altLang="en-US" smtClean="0"/>
              <a:t>Sympathetic nervous system stimulation</a:t>
            </a:r>
          </a:p>
          <a:p>
            <a:pPr lvl="1">
              <a:buFontTx/>
              <a:buChar char="•"/>
            </a:pPr>
            <a:r>
              <a:rPr lang="en-US" altLang="en-US" smtClean="0"/>
              <a:t>Retention of water by the kidneys</a:t>
            </a:r>
          </a:p>
          <a:p>
            <a:pPr lvl="1">
              <a:buFontTx/>
              <a:buChar char="•"/>
            </a:pPr>
            <a:r>
              <a:rPr lang="en-US" altLang="en-US" smtClean="0"/>
              <a:t>Release of aldosterone from the adrenal cortex</a:t>
            </a:r>
          </a:p>
          <a:p>
            <a:pPr>
              <a:buFontTx/>
              <a:buChar char="•"/>
            </a:pPr>
            <a:r>
              <a:rPr lang="en-US" altLang="en-US" smtClean="0"/>
              <a:t>The renin-angiotensin mechanism takes anywhere from 10 to 60 minutes to fully activate. Decreased urinary output may be an early sign of renal hypoperfusion but it is also an indicator that there is systemic hypoperfusion.</a:t>
            </a:r>
          </a:p>
          <a:p>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42E7A78F-809B-407A-B59A-C07506192636}" type="slidenum">
              <a:rPr kumimoji="0" lang="en-US" altLang="en-US" smtClean="0"/>
              <a:pPr>
                <a:spcBef>
                  <a:spcPct val="0"/>
                </a:spcBef>
              </a:pPr>
              <a:t>40</a:t>
            </a:fld>
            <a:endParaRPr kumimoji="0" lang="en-US" altLang="en-US" smtClean="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pPr>
              <a:buFontTx/>
              <a:buChar char="•"/>
            </a:pPr>
            <a:r>
              <a:rPr lang="en-US" altLang="en-US" smtClean="0"/>
              <a:t>There is an increased release of catecholamines (epinephrine and norepinephrine) from the adrenal medulla which:</a:t>
            </a:r>
          </a:p>
          <a:p>
            <a:pPr lvl="1">
              <a:buFontTx/>
              <a:buChar char="•"/>
            </a:pPr>
            <a:r>
              <a:rPr lang="en-US" altLang="en-US" smtClean="0"/>
              <a:t>Stimulates receptors in the heart to increase cardiac output (contractility and heart rate) and ultimately improves blood pressure; and </a:t>
            </a:r>
          </a:p>
          <a:p>
            <a:pPr lvl="1">
              <a:buFontTx/>
              <a:buChar char="•"/>
            </a:pPr>
            <a:r>
              <a:rPr lang="en-US" altLang="en-US" smtClean="0"/>
              <a:t>Causes vasoconstriction</a:t>
            </a:r>
          </a:p>
          <a:p>
            <a:pPr>
              <a:buFontTx/>
              <a:buChar char="•"/>
            </a:pPr>
            <a:r>
              <a:rPr lang="en-US" altLang="en-US" smtClean="0"/>
              <a:t>Cortisol is released from the adrenal glands in response to ACTH released from the pituitary gland. The effect of cortisol release is an elevation in blood sugar subsequent to increased insulin resistance and gluconeogenesis.</a:t>
            </a:r>
          </a:p>
          <a:p>
            <a:pPr>
              <a:buFontTx/>
              <a:buChar char="•"/>
            </a:pPr>
            <a:r>
              <a:rPr lang="en-US" altLang="en-US" smtClean="0"/>
              <a:t>Cortisol also causes the renal retention of water and sodium, a compensatory mechanism to conserve body water.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C84457EE-AFBC-4D07-9EF3-3C4957F7B25D}" type="slidenum">
              <a:rPr kumimoji="0" lang="en-US" altLang="en-US" smtClean="0"/>
              <a:pPr>
                <a:spcBef>
                  <a:spcPct val="0"/>
                </a:spcBef>
              </a:pPr>
              <a:t>41</a:t>
            </a:fld>
            <a:endParaRPr kumimoji="0" lang="en-US" altLang="en-US" smtClean="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pPr>
              <a:buFontTx/>
              <a:buChar char="•"/>
            </a:pPr>
            <a:r>
              <a:rPr lang="en-US" altLang="en-US" smtClean="0"/>
              <a:t>Excess glucose is stored in the liver in the form of glycogen.</a:t>
            </a:r>
          </a:p>
          <a:p>
            <a:pPr>
              <a:buFontTx/>
              <a:buChar char="•"/>
            </a:pPr>
            <a:r>
              <a:rPr lang="en-US" altLang="en-US" smtClean="0"/>
              <a:t>Glycogenolysis is activated by epinephrine to break down glycogen into glucose.</a:t>
            </a:r>
          </a:p>
          <a:p>
            <a:pPr>
              <a:buFontTx/>
              <a:buChar char="•"/>
            </a:pPr>
            <a:r>
              <a:rPr lang="en-US" altLang="en-US" smtClean="0"/>
              <a:t>As a compensatory response, hepatic vessels constrict to redirect blood flow to other vital areas.</a:t>
            </a:r>
          </a:p>
          <a:p>
            <a:pPr>
              <a:buFontTx/>
              <a:buChar char="•"/>
            </a:pPr>
            <a:r>
              <a:rPr lang="en-US" altLang="en-US" smtClean="0"/>
              <a:t>However, prolonged vasoconstriction increases risk for hepatic ischemia and compromise of liver function.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166CB137-8389-457D-9C50-A3AFB274167D}" type="slidenum">
              <a:rPr kumimoji="0" lang="en-US" altLang="en-US" smtClean="0"/>
              <a:pPr>
                <a:spcBef>
                  <a:spcPct val="0"/>
                </a:spcBef>
              </a:pPr>
              <a:t>42</a:t>
            </a:fld>
            <a:endParaRPr kumimoji="0" lang="en-US" altLang="en-US" smtClean="0"/>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pPr>
              <a:buFontTx/>
              <a:buChar char="•"/>
            </a:pPr>
            <a:r>
              <a:rPr lang="en-US" altLang="en-US" smtClean="0"/>
              <a:t>Anaerobic metabolism results in metabolic acidosis. As the shock state persists, the metabolic acidosis is the stimulus for increased rate and depth of ventilation. This increased ventilation is an attempt to correct the metabolic acidosis.</a:t>
            </a:r>
          </a:p>
          <a:p>
            <a:pPr>
              <a:buFontTx/>
              <a:buChar char="•"/>
            </a:pPr>
            <a:r>
              <a:rPr lang="en-US" altLang="en-US" smtClean="0"/>
              <a:t>The increased rate of ventilation is also the body’s attempt to maximize oxygen delivery to the alveoli.</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0284644D-3595-4A45-B7FA-771854038C14}" type="slidenum">
              <a:rPr kumimoji="0" lang="en-US" altLang="en-US" smtClean="0"/>
              <a:pPr>
                <a:spcBef>
                  <a:spcPct val="0"/>
                </a:spcBef>
              </a:pPr>
              <a:t>44</a:t>
            </a:fld>
            <a:endParaRPr kumimoji="0" lang="en-US" altLang="en-US" smtClean="0"/>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pPr>
              <a:buFontTx/>
              <a:buChar char="•"/>
            </a:pPr>
            <a:r>
              <a:rPr lang="en-US" altLang="en-US" smtClean="0"/>
              <a:t>Shock can be classified in a number of ways. For the purposes of this course, classification is based on underlying pathology.</a:t>
            </a:r>
          </a:p>
          <a:p>
            <a:pPr>
              <a:buFontTx/>
              <a:buChar char="•"/>
            </a:pPr>
            <a:r>
              <a:rPr lang="en-US" altLang="en-US" smtClean="0"/>
              <a:t>Hypovolemic shock is a decrease in the circulating blood volume and is the most common form of shock.</a:t>
            </a:r>
          </a:p>
          <a:p>
            <a:pPr>
              <a:buFontTx/>
              <a:buChar char="•"/>
            </a:pPr>
            <a:r>
              <a:rPr lang="en-US" altLang="en-US" smtClean="0"/>
              <a:t>Hypovolemic shock is most frequently caused by whole blood loss from hemorrhage; but may occur when there is leakage of plasma and proteins from the intravascular space to the interstitial space, such as with a burn. </a:t>
            </a:r>
          </a:p>
          <a:p>
            <a:pPr>
              <a:buFontTx/>
              <a:buChar char="•"/>
            </a:pPr>
            <a:endParaRPr lang="en-US" altLang="en-US" smtClean="0"/>
          </a:p>
          <a:p>
            <a:pPr>
              <a:buFontTx/>
              <a:buChar char="•"/>
            </a:pPr>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p:spPr>
      </p:sp>
      <p:sp>
        <p:nvSpPr>
          <p:cNvPr id="14336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CA" altLang="en-US" smtClean="0"/>
          </a:p>
        </p:txBody>
      </p:sp>
      <p:sp>
        <p:nvSpPr>
          <p:cNvPr id="143364"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D1DDE582-E4AB-42D9-924B-34D5F005D064}" type="slidenum">
              <a:rPr kumimoji="0" lang="en-US" altLang="en-US" smtClean="0"/>
              <a:pPr>
                <a:spcBef>
                  <a:spcPct val="0"/>
                </a:spcBef>
              </a:pPr>
              <a:t>7</a:t>
            </a:fld>
            <a:endParaRPr kumimoji="0"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CBC41499-EAEE-4BCE-B983-315FBF82A49F}" type="slidenum">
              <a:rPr kumimoji="0" lang="en-US" altLang="en-US" smtClean="0"/>
              <a:pPr>
                <a:spcBef>
                  <a:spcPct val="0"/>
                </a:spcBef>
              </a:pPr>
              <a:t>47</a:t>
            </a:fld>
            <a:endParaRPr kumimoji="0" lang="en-US" altLang="en-US" smtClean="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pPr>
              <a:buFontTx/>
              <a:buChar char="•"/>
            </a:pPr>
            <a:r>
              <a:rPr lang="en-US" altLang="en-US" smtClean="0"/>
              <a:t>Cardiogenic shock is ineffective perfusion caused by inadequate contractility of the cardiac muscles.</a:t>
            </a:r>
          </a:p>
          <a:p>
            <a:pPr>
              <a:buFontTx/>
              <a:buChar char="•"/>
            </a:pPr>
            <a:r>
              <a:rPr lang="en-US" altLang="en-US" smtClean="0"/>
              <a:t>Some of the common causes include: myocardial infarction, dysrhythmias, and blunt cardiac injury.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FDB6BD1E-D08F-4F44-BEFE-274F7548F18C}" type="slidenum">
              <a:rPr kumimoji="0" lang="en-US" altLang="en-US" smtClean="0"/>
              <a:pPr>
                <a:spcBef>
                  <a:spcPct val="0"/>
                </a:spcBef>
              </a:pPr>
              <a:t>49</a:t>
            </a:fld>
            <a:endParaRPr kumimoji="0" lang="en-US" altLang="en-US" smtClean="0"/>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pPr>
              <a:buFontTx/>
              <a:buChar char="•"/>
            </a:pPr>
            <a:r>
              <a:rPr lang="en-US" altLang="en-US" smtClean="0"/>
              <a:t>Obstructive shock is inadequate circulating blood volume due to an obstruction or by compression of the great veins, aorta, pulmonary arteries, or the heart itself.</a:t>
            </a:r>
          </a:p>
          <a:p>
            <a:pPr>
              <a:buFontTx/>
              <a:buChar char="•"/>
            </a:pPr>
            <a:r>
              <a:rPr lang="en-US" altLang="en-US" smtClean="0"/>
              <a:t>Some of the common causes include: cardiac tamponade, tension pneumothorax, and air embolus.</a:t>
            </a:r>
          </a:p>
          <a:p>
            <a:pPr>
              <a:buFontTx/>
              <a:buChar char="•"/>
            </a:pPr>
            <a:endParaRPr lang="en-US" altLang="en-US" smtClean="0"/>
          </a:p>
          <a:p>
            <a:endParaRPr lang="en-US"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2CF3ADF6-4A48-4B4C-9336-F8D4D028389F}" type="slidenum">
              <a:rPr kumimoji="0" lang="en-US" altLang="en-US" smtClean="0"/>
              <a:pPr>
                <a:spcBef>
                  <a:spcPct val="0"/>
                </a:spcBef>
              </a:pPr>
              <a:t>53</a:t>
            </a:fld>
            <a:endParaRPr kumimoji="0" lang="en-US" altLang="en-US" smtClean="0"/>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pPr>
              <a:buFontTx/>
              <a:buChar char="•"/>
            </a:pPr>
            <a:r>
              <a:rPr lang="en-US" altLang="en-US" smtClean="0"/>
              <a:t>Distributive shock occurs as a result of maldistribution of the blood volume and flow. There is disruption of the sympathetic nervous system control of blood vessel tone which leads to vasodilation and the maldistribution. The loss of vasomotor tone results in peripheral vasodilation which leads to hypotension.</a:t>
            </a:r>
          </a:p>
          <a:p>
            <a:pPr>
              <a:buFontTx/>
              <a:buChar char="•"/>
            </a:pPr>
            <a:r>
              <a:rPr lang="en-US" altLang="en-US" smtClean="0"/>
              <a:t>The three types of distributive shock are: </a:t>
            </a:r>
          </a:p>
          <a:p>
            <a:pPr lvl="1">
              <a:buFontTx/>
              <a:buChar char="•"/>
            </a:pPr>
            <a:r>
              <a:rPr lang="en-US" altLang="en-US" smtClean="0"/>
              <a:t>Neurogenic shock which may result from a spinal cord injury;</a:t>
            </a:r>
          </a:p>
          <a:p>
            <a:pPr lvl="1">
              <a:buFontTx/>
              <a:buChar char="•"/>
            </a:pPr>
            <a:r>
              <a:rPr lang="en-US" altLang="en-US" smtClean="0"/>
              <a:t>Anaphylactic shock which occurs due to a severe allergic reaction; and</a:t>
            </a:r>
          </a:p>
          <a:p>
            <a:pPr lvl="1">
              <a:buFontTx/>
              <a:buChar char="•"/>
            </a:pPr>
            <a:r>
              <a:rPr lang="en-US" altLang="en-US" smtClean="0"/>
              <a:t>Septic shock which may result from an overwhelming infection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en-US" altLang="en-US" dirty="0" smtClean="0"/>
              <a:t>Norepinephrine increases mean arterial pressure primarily through vasoconstriction, with little effect on heart rate, stroke volume, and cardiac output; dopamine increases MAP primarily through an increase in cardiac output (by increasing both heart rate and stroke volume).</a:t>
            </a:r>
          </a:p>
        </p:txBody>
      </p:sp>
      <p:sp>
        <p:nvSpPr>
          <p:cNvPr id="164868"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5AFE4CAA-4A01-41B9-B659-99F7F2BE846C}" type="slidenum">
              <a:rPr kumimoji="0" lang="en-US" altLang="en-US" smtClean="0"/>
              <a:pPr>
                <a:spcBef>
                  <a:spcPct val="0"/>
                </a:spcBef>
              </a:pPr>
              <a:t>58</a:t>
            </a:fld>
            <a:endParaRPr kumimoji="0" lang="en-US"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B96A242A-7ADD-484D-A1F7-175573876743}" type="slidenum">
              <a:rPr kumimoji="0" lang="en-US" altLang="en-US" smtClean="0"/>
              <a:pPr>
                <a:spcBef>
                  <a:spcPct val="0"/>
                </a:spcBef>
              </a:pPr>
              <a:t>63</a:t>
            </a:fld>
            <a:endParaRPr kumimoji="0" lang="en-US"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F19B0E6B-713F-42A8-85DB-706D1B07089C}" type="slidenum">
              <a:rPr kumimoji="0" lang="en-US" altLang="en-US" smtClean="0"/>
              <a:pPr>
                <a:spcBef>
                  <a:spcPct val="0"/>
                </a:spcBef>
              </a:pPr>
              <a:t>64</a:t>
            </a:fld>
            <a:endParaRPr kumimoji="0"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E17C1AB0-A144-4F1E-AB91-2FF52BEBF8E3}" type="slidenum">
              <a:rPr kumimoji="0" lang="en-US" altLang="en-US" smtClean="0"/>
              <a:pPr>
                <a:spcBef>
                  <a:spcPct val="0"/>
                </a:spcBef>
              </a:pPr>
              <a:t>69</a:t>
            </a:fld>
            <a:endParaRPr kumimoji="0" lang="en-US"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4601979C-2B20-4BE5-A605-D3F318D9EF87}" type="slidenum">
              <a:rPr kumimoji="0" lang="en-US" altLang="en-US" smtClean="0"/>
              <a:pPr>
                <a:spcBef>
                  <a:spcPct val="0"/>
                </a:spcBef>
              </a:pPr>
              <a:t>72</a:t>
            </a:fld>
            <a:endParaRPr kumimoji="0" lang="en-US"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7595989B-4BCE-4C70-89AA-930449CFBB6C}" type="slidenum">
              <a:rPr kumimoji="0" lang="en-US" altLang="en-US" smtClean="0"/>
              <a:pPr>
                <a:spcBef>
                  <a:spcPct val="0"/>
                </a:spcBef>
              </a:pPr>
              <a:t>73</a:t>
            </a:fld>
            <a:endParaRPr kumimoji="0" lang="en-US"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1F3875B1-EE10-44CE-8E28-15223376BF86}" type="slidenum">
              <a:rPr kumimoji="0" lang="en-US" altLang="en-US" smtClean="0"/>
              <a:pPr>
                <a:spcBef>
                  <a:spcPct val="0"/>
                </a:spcBef>
              </a:pPr>
              <a:t>90</a:t>
            </a:fld>
            <a:endParaRPr kumimoji="0"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ln/>
        </p:spPr>
      </p:sp>
      <p:sp>
        <p:nvSpPr>
          <p:cNvPr id="14438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CA" altLang="en-US" smtClean="0"/>
          </a:p>
        </p:txBody>
      </p:sp>
      <p:sp>
        <p:nvSpPr>
          <p:cNvPr id="144388"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A4337FE7-7767-49A9-B550-E2D5A0945AA4}" type="slidenum">
              <a:rPr kumimoji="0" lang="en-US" altLang="en-US" smtClean="0"/>
              <a:pPr>
                <a:spcBef>
                  <a:spcPct val="0"/>
                </a:spcBef>
              </a:pPr>
              <a:t>8</a:t>
            </a:fld>
            <a:endParaRPr kumimoji="0" lang="en-US"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E26F2653-101F-49BC-A5BD-32841467F928}" type="slidenum">
              <a:rPr kumimoji="0" lang="en-US" altLang="en-US" smtClean="0"/>
              <a:pPr>
                <a:spcBef>
                  <a:spcPct val="0"/>
                </a:spcBef>
              </a:pPr>
              <a:t>103</a:t>
            </a:fld>
            <a:endParaRPr kumimoji="0" lang="en-US" altLang="en-US" smtClean="0"/>
          </a:p>
        </p:txBody>
      </p:sp>
      <p:sp>
        <p:nvSpPr>
          <p:cNvPr id="176131" name="Notes Placeholder 1"/>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en-US" altLang="en-US" smtClean="0"/>
              <a:t>CTAS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85DEFA7B-48DE-4591-8691-F72543147BE6}" type="slidenum">
              <a:rPr kumimoji="0" lang="en-US" altLang="en-US" smtClean="0"/>
              <a:pPr>
                <a:spcBef>
                  <a:spcPct val="0"/>
                </a:spcBef>
              </a:pPr>
              <a:t>105</a:t>
            </a:fld>
            <a:endParaRPr kumimoji="0" lang="en-US"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569F836A-B09B-4DAD-BF1F-3C3553E7A001}" type="slidenum">
              <a:rPr kumimoji="0" lang="en-US" altLang="en-US" smtClean="0"/>
              <a:pPr>
                <a:spcBef>
                  <a:spcPct val="0"/>
                </a:spcBef>
              </a:pPr>
              <a:t>107</a:t>
            </a:fld>
            <a:endParaRPr kumimoji="0" lang="en-US"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smtClean="0"/>
          </a:p>
        </p:txBody>
      </p:sp>
      <p:sp>
        <p:nvSpPr>
          <p:cNvPr id="179204"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C592CC18-8639-4916-8CE8-1648D1E7450F}" type="slidenum">
              <a:rPr kumimoji="0" lang="en-US" altLang="en-US" smtClean="0"/>
              <a:pPr>
                <a:spcBef>
                  <a:spcPct val="0"/>
                </a:spcBef>
              </a:pPr>
              <a:t>110</a:t>
            </a:fld>
            <a:endParaRPr kumimoji="0" lang="en-US"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a:ln/>
        </p:spPr>
      </p:sp>
      <p:sp>
        <p:nvSpPr>
          <p:cNvPr id="18022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US" altLang="en-US" smtClean="0"/>
          </a:p>
        </p:txBody>
      </p:sp>
      <p:sp>
        <p:nvSpPr>
          <p:cNvPr id="180228"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8311DB7F-44EB-4C56-8B87-6E257BDA010F}" type="slidenum">
              <a:rPr kumimoji="0" lang="en-US" altLang="en-US" smtClean="0"/>
              <a:pPr>
                <a:spcBef>
                  <a:spcPct val="0"/>
                </a:spcBef>
              </a:pPr>
              <a:t>111</a:t>
            </a:fld>
            <a:endParaRPr kumimoji="0"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ln/>
        </p:spPr>
      </p:sp>
      <p:sp>
        <p:nvSpPr>
          <p:cNvPr id="14541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en-CA" altLang="en-US" smtClean="0"/>
          </a:p>
        </p:txBody>
      </p:sp>
      <p:sp>
        <p:nvSpPr>
          <p:cNvPr id="145412"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1E3FEE80-8E8D-4507-A13E-F4215995337A}" type="slidenum">
              <a:rPr kumimoji="0" lang="en-US" altLang="en-US" smtClean="0"/>
              <a:pPr>
                <a:spcBef>
                  <a:spcPct val="0"/>
                </a:spcBef>
              </a:pPr>
              <a:t>9</a:t>
            </a:fld>
            <a:endParaRPr kumimoji="0"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6C304FAC-9D9E-4BE3-A6C9-F10985A667BC}" type="slidenum">
              <a:rPr kumimoji="0" lang="en-US" altLang="en-US" smtClean="0"/>
              <a:pPr>
                <a:spcBef>
                  <a:spcPct val="0"/>
                </a:spcBef>
              </a:pPr>
              <a:t>17</a:t>
            </a:fld>
            <a:endParaRPr kumimoji="0"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71B7BDCE-1DBA-40CC-9F61-FE4483719D93}" type="slidenum">
              <a:rPr kumimoji="0" lang="en-US" altLang="en-US" smtClean="0"/>
              <a:pPr>
                <a:spcBef>
                  <a:spcPct val="0"/>
                </a:spcBef>
              </a:pPr>
              <a:t>24</a:t>
            </a:fld>
            <a:endParaRPr kumimoji="0" lang="en-US" altLang="en-US" smtClean="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pPr>
              <a:buFontTx/>
              <a:buChar char="•"/>
            </a:pPr>
            <a:r>
              <a:rPr lang="en-US" altLang="en-US" smtClean="0"/>
              <a:t>Pericardial tamponade is a collection of blood in the pericardial sac. This is a life-threatening cardiac injury. </a:t>
            </a:r>
          </a:p>
          <a:p>
            <a:pPr>
              <a:buFontTx/>
              <a:buChar char="•"/>
            </a:pPr>
            <a:r>
              <a:rPr lang="en-US" altLang="en-US" smtClean="0"/>
              <a:t>Penetrating chest wounds are the most common injury associated with pericardial tamponade. </a:t>
            </a:r>
            <a:r>
              <a:rPr lang="en-US" altLang="en-US" sz="1300" smtClean="0"/>
              <a:t>Fractures of the left 3rd, 4th, or 5th ribs should also increase suspicion. </a:t>
            </a:r>
          </a:p>
          <a:p>
            <a:pPr>
              <a:buFontTx/>
              <a:buChar char="•"/>
            </a:pPr>
            <a:r>
              <a:rPr lang="en-US" altLang="en-US" smtClean="0"/>
              <a:t>As blood accumulates in the non-pliant sac, it exerts pressure on the heart, inhibiting ventricular filling.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E7D679AB-1AD2-4842-9D9C-D53F6136E4E0}" type="slidenum">
              <a:rPr kumimoji="0" lang="en-US" altLang="en-US" smtClean="0"/>
              <a:pPr>
                <a:spcBef>
                  <a:spcPct val="0"/>
                </a:spcBef>
              </a:pPr>
              <a:t>25</a:t>
            </a:fld>
            <a:endParaRPr kumimoji="0" lang="en-US" altLang="en-US" smtClean="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en-US" altLang="en-US" smtClean="0"/>
              <a:t>Signs and symptoms of a pericardial tamponade may include:</a:t>
            </a:r>
          </a:p>
          <a:p>
            <a:pPr>
              <a:buFontTx/>
              <a:buChar char="•"/>
            </a:pPr>
            <a:r>
              <a:rPr lang="en-US" altLang="en-US" sz="1300" smtClean="0"/>
              <a:t>Dyspnea</a:t>
            </a:r>
          </a:p>
          <a:p>
            <a:pPr>
              <a:buFontTx/>
              <a:buChar char="•"/>
            </a:pPr>
            <a:r>
              <a:rPr lang="en-US" altLang="en-US" sz="1300" smtClean="0"/>
              <a:t>Cyanosis</a:t>
            </a:r>
          </a:p>
          <a:p>
            <a:pPr>
              <a:buFontTx/>
              <a:buChar char="•"/>
            </a:pPr>
            <a:r>
              <a:rPr lang="en-US" altLang="en-US" sz="1300" smtClean="0"/>
              <a:t>Beck’s triad: distended neck veins, hypotension (fall in systolic pressure), and muffled heart tones; triad only occurs in 10 to 40% of patients</a:t>
            </a:r>
          </a:p>
          <a:p>
            <a:pPr>
              <a:buFontTx/>
              <a:buChar char="•"/>
            </a:pPr>
            <a:r>
              <a:rPr lang="en-US" altLang="en-US" sz="1300" smtClean="0"/>
              <a:t>Signs of shock</a:t>
            </a:r>
          </a:p>
          <a:p>
            <a:pPr>
              <a:buFontTx/>
              <a:buChar char="•"/>
            </a:pPr>
            <a:r>
              <a:rPr lang="en-US" altLang="en-US" sz="1300" smtClean="0"/>
              <a:t>Decreased voltage of ECG complexes</a:t>
            </a:r>
          </a:p>
          <a:p>
            <a:pPr>
              <a:buFontTx/>
              <a:buChar char="•"/>
            </a:pPr>
            <a:endParaRPr lang="en-US" altLang="en-US" sz="130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8823E90E-7E12-4657-9F10-0D2D8A31F503}" type="slidenum">
              <a:rPr kumimoji="0" lang="en-US" altLang="en-US" smtClean="0"/>
              <a:pPr>
                <a:spcBef>
                  <a:spcPct val="0"/>
                </a:spcBef>
              </a:pPr>
              <a:t>27</a:t>
            </a:fld>
            <a:endParaRPr kumimoji="0" lang="en-US" altLang="en-US" smtClean="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pPr>
              <a:buFontTx/>
              <a:buChar char="•"/>
            </a:pPr>
            <a:r>
              <a:rPr lang="en-US" altLang="en-US" smtClean="0"/>
              <a:t>Injuries to the thoracic aorta may be the result of penetrating or blunt trauma.</a:t>
            </a:r>
          </a:p>
          <a:p>
            <a:pPr>
              <a:buFontTx/>
              <a:buChar char="•"/>
            </a:pPr>
            <a:r>
              <a:rPr lang="en-US" altLang="en-US" smtClean="0"/>
              <a:t>Injury to the descending aorta usually occurs at the aortic isthmus distal to the ligamentum arteriosum because the aorta is relatively fixed and shearing forces tear the aorta from the fixed point. There is an 85% mortality prior to arrival at a hospital. From those admitted and who received surgical intervention, an additional 10% to 30% will die.</a:t>
            </a:r>
          </a:p>
          <a:p>
            <a:pPr>
              <a:buFontTx/>
              <a:buChar char="•"/>
            </a:pPr>
            <a:r>
              <a:rPr lang="en-US" altLang="en-US" smtClean="0"/>
              <a:t>Ascending aortic injuries are fatal in most cases.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kumimoji="1" sz="1200">
                <a:solidFill>
                  <a:schemeClr val="tx1"/>
                </a:solidFill>
                <a:latin typeface="Times New Roman" pitchFamily="18" charset="0"/>
              </a:defRPr>
            </a:lvl1pPr>
            <a:lvl2pPr marL="742950" indent="-285750" eaLnBrk="0" hangingPunct="0">
              <a:spcBef>
                <a:spcPct val="30000"/>
              </a:spcBef>
              <a:defRPr kumimoji="1" sz="1200">
                <a:solidFill>
                  <a:schemeClr val="tx1"/>
                </a:solidFill>
                <a:latin typeface="Times New Roman" pitchFamily="18" charset="0"/>
              </a:defRPr>
            </a:lvl2pPr>
            <a:lvl3pPr marL="1143000" indent="-228600" eaLnBrk="0" hangingPunct="0">
              <a:spcBef>
                <a:spcPct val="30000"/>
              </a:spcBef>
              <a:defRPr kumimoji="1" sz="1200">
                <a:solidFill>
                  <a:schemeClr val="tx1"/>
                </a:solidFill>
                <a:latin typeface="Times New Roman" pitchFamily="18" charset="0"/>
              </a:defRPr>
            </a:lvl3pPr>
            <a:lvl4pPr marL="1600200" indent="-228600" eaLnBrk="0" hangingPunct="0">
              <a:spcBef>
                <a:spcPct val="30000"/>
              </a:spcBef>
              <a:defRPr kumimoji="1" sz="1200">
                <a:solidFill>
                  <a:schemeClr val="tx1"/>
                </a:solidFill>
                <a:latin typeface="Times New Roman" pitchFamily="18" charset="0"/>
              </a:defRPr>
            </a:lvl4pPr>
            <a:lvl5pPr marL="2057400" indent="-228600" eaLnBrk="0" hangingPunct="0">
              <a:spcBef>
                <a:spcPct val="30000"/>
              </a:spcBef>
              <a:defRPr kumimoji="1" sz="1200">
                <a:solidFill>
                  <a:schemeClr val="tx1"/>
                </a:solidFill>
                <a:latin typeface="Times New Roman" pitchFamily="18" charset="0"/>
              </a:defRPr>
            </a:lvl5pPr>
            <a:lvl6pPr marL="2514600" indent="-228600" eaLnBrk="0" fontAlgn="base" hangingPunct="0">
              <a:spcBef>
                <a:spcPct val="30000"/>
              </a:spcBef>
              <a:spcAft>
                <a:spcPct val="0"/>
              </a:spcAft>
              <a:defRPr kumimoji="1" sz="1200">
                <a:solidFill>
                  <a:schemeClr val="tx1"/>
                </a:solidFill>
                <a:latin typeface="Times New Roman" pitchFamily="18" charset="0"/>
              </a:defRPr>
            </a:lvl6pPr>
            <a:lvl7pPr marL="2971800" indent="-228600" eaLnBrk="0" fontAlgn="base" hangingPunct="0">
              <a:spcBef>
                <a:spcPct val="30000"/>
              </a:spcBef>
              <a:spcAft>
                <a:spcPct val="0"/>
              </a:spcAft>
              <a:defRPr kumimoji="1" sz="1200">
                <a:solidFill>
                  <a:schemeClr val="tx1"/>
                </a:solidFill>
                <a:latin typeface="Times New Roman" pitchFamily="18" charset="0"/>
              </a:defRPr>
            </a:lvl7pPr>
            <a:lvl8pPr marL="3429000" indent="-228600" eaLnBrk="0" fontAlgn="base" hangingPunct="0">
              <a:spcBef>
                <a:spcPct val="30000"/>
              </a:spcBef>
              <a:spcAft>
                <a:spcPct val="0"/>
              </a:spcAft>
              <a:defRPr kumimoji="1" sz="1200">
                <a:solidFill>
                  <a:schemeClr val="tx1"/>
                </a:solidFill>
                <a:latin typeface="Times New Roman" pitchFamily="18" charset="0"/>
              </a:defRPr>
            </a:lvl8pPr>
            <a:lvl9pPr marL="3886200" indent="-228600" eaLnBrk="0" fontAlgn="base" hangingPunct="0">
              <a:spcBef>
                <a:spcPct val="30000"/>
              </a:spcBef>
              <a:spcAft>
                <a:spcPct val="0"/>
              </a:spcAft>
              <a:defRPr kumimoji="1" sz="1200">
                <a:solidFill>
                  <a:schemeClr val="tx1"/>
                </a:solidFill>
                <a:latin typeface="Times New Roman" pitchFamily="18" charset="0"/>
              </a:defRPr>
            </a:lvl9pPr>
          </a:lstStyle>
          <a:p>
            <a:pPr>
              <a:spcBef>
                <a:spcPct val="0"/>
              </a:spcBef>
            </a:pPr>
            <a:fld id="{CFF9F49C-3932-40D2-8340-4ADFD172585D}" type="slidenum">
              <a:rPr kumimoji="0" lang="en-US" altLang="en-US" smtClean="0"/>
              <a:pPr>
                <a:spcBef>
                  <a:spcPct val="0"/>
                </a:spcBef>
              </a:pPr>
              <a:t>29</a:t>
            </a:fld>
            <a:endParaRPr kumimoji="0" lang="en-US" altLang="en-US" smtClean="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en-US" altLang="en-US" smtClean="0"/>
              <a:t>Signs and symptoms aortic injuries include:</a:t>
            </a:r>
          </a:p>
          <a:p>
            <a:pPr>
              <a:buFontTx/>
              <a:buChar char="•"/>
            </a:pPr>
            <a:r>
              <a:rPr lang="en-US" altLang="en-US" smtClean="0"/>
              <a:t>Hypotension; although, there may be hypertension in the upper extremities.</a:t>
            </a:r>
          </a:p>
          <a:p>
            <a:pPr>
              <a:buFontTx/>
              <a:buChar char="•"/>
            </a:pPr>
            <a:r>
              <a:rPr lang="en-US" altLang="en-US" smtClean="0"/>
              <a:t>Decreased level of consciousness</a:t>
            </a:r>
          </a:p>
          <a:p>
            <a:pPr>
              <a:buFontTx/>
              <a:buChar char="•"/>
            </a:pPr>
            <a:r>
              <a:rPr lang="en-US" altLang="en-US" smtClean="0"/>
              <a:t>Decreased quality (amplitude) of femoral pulses when compared to upper extremity pulses</a:t>
            </a:r>
          </a:p>
          <a:p>
            <a:pPr>
              <a:buFontTx/>
              <a:buChar char="•"/>
            </a:pPr>
            <a:r>
              <a:rPr lang="en-US" altLang="en-US" smtClean="0"/>
              <a:t>Chest pain or back pain</a:t>
            </a:r>
            <a:r>
              <a:rPr lang="en-US" altLang="en-US" smtClean="0">
                <a:cs typeface="Arial" charset="0"/>
              </a:rPr>
              <a:t>—</a:t>
            </a:r>
            <a:r>
              <a:rPr lang="en-US" altLang="en-US" smtClean="0"/>
              <a:t>may be sharp</a:t>
            </a:r>
          </a:p>
          <a:p>
            <a:pPr>
              <a:buFontTx/>
              <a:buChar char="•"/>
            </a:pPr>
            <a:r>
              <a:rPr lang="en-US" altLang="en-US" smtClean="0"/>
              <a:t>Chest wall ecchymosis</a:t>
            </a:r>
          </a:p>
          <a:p>
            <a:pPr>
              <a:buFontTx/>
              <a:buChar char="•"/>
            </a:pPr>
            <a:r>
              <a:rPr lang="en-US" altLang="en-US" smtClean="0"/>
              <a:t>Chest radiograph may show a widened mediastinum</a:t>
            </a:r>
          </a:p>
          <a:p>
            <a:pPr>
              <a:buFontTx/>
              <a:buChar char="•"/>
            </a:pPr>
            <a:r>
              <a:rPr lang="en-US" altLang="en-US" smtClean="0"/>
              <a:t>Paraplegia</a:t>
            </a:r>
          </a:p>
          <a:p>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rotWithShape="1">
          <a:gsLst>
            <a:gs pos="0">
              <a:srgbClr val="242424"/>
            </a:gs>
            <a:gs pos="30000">
              <a:srgbClr val="2D2D2D"/>
            </a:gs>
            <a:gs pos="100000">
              <a:srgbClr val="7D7D7D"/>
            </a:gs>
          </a:gsLst>
          <a:lin ang="12960000"/>
        </a:gradFill>
        <a:effectLst/>
      </p:bgPr>
    </p:bg>
    <p:spTree>
      <p:nvGrpSpPr>
        <p:cNvPr id="1" name=""/>
        <p:cNvGrpSpPr/>
        <p:nvPr/>
      </p:nvGrpSpPr>
      <p:grpSpPr>
        <a:xfrm>
          <a:off x="0" y="0"/>
          <a:ext cx="0" cy="0"/>
          <a:chOff x="0" y="0"/>
          <a:chExt cx="0" cy="0"/>
        </a:xfrm>
      </p:grpSpPr>
      <p:sp>
        <p:nvSpPr>
          <p:cNvPr id="4" name="Freeform 3"/>
          <p:cNvSpPr>
            <a:spLocks/>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a:defRPr/>
            </a:pPr>
            <a:endParaRPr lang="en-US"/>
          </a:p>
        </p:txBody>
      </p:sp>
      <p:sp>
        <p:nvSpPr>
          <p:cNvPr id="5" name="Freeform 4"/>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a:defRPr/>
            </a:pPr>
            <a:endParaRPr lang="en-US"/>
          </a:p>
        </p:txBody>
      </p:sp>
      <p:sp>
        <p:nvSpPr>
          <p:cNvPr id="9" name="Title 8"/>
          <p:cNvSpPr>
            <a:spLocks noGrp="1"/>
          </p:cNvSpPr>
          <p:nvPr>
            <p:ph type="ctrTitle"/>
          </p:nvPr>
        </p:nvSpPr>
        <p:spPr>
          <a:xfrm>
            <a:off x="429064" y="3337560"/>
            <a:ext cx="6480048" cy="2301240"/>
          </a:xfrm>
        </p:spPr>
        <p:txBody>
          <a:bodyPr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en-US" smtClean="0"/>
              <a:t>Click to edit Master title style</a:t>
            </a:r>
            <a:endParaRPr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6" name="Date Placeholder 29"/>
          <p:cNvSpPr>
            <a:spLocks noGrp="1"/>
          </p:cNvSpPr>
          <p:nvPr>
            <p:ph type="dt" sz="half" idx="10"/>
          </p:nvPr>
        </p:nvSpPr>
        <p:spPr/>
        <p:txBody>
          <a:bodyPr/>
          <a:lstStyle>
            <a:lvl1pPr>
              <a:defRPr/>
            </a:lvl1pPr>
          </a:lstStyle>
          <a:p>
            <a:pPr>
              <a:defRPr/>
            </a:pPr>
            <a:endParaRPr lang="en-CA"/>
          </a:p>
        </p:txBody>
      </p:sp>
      <p:sp>
        <p:nvSpPr>
          <p:cNvPr id="7" name="Footer Placeholder 18"/>
          <p:cNvSpPr>
            <a:spLocks noGrp="1"/>
          </p:cNvSpPr>
          <p:nvPr>
            <p:ph type="ftr" sz="quarter" idx="11"/>
          </p:nvPr>
        </p:nvSpPr>
        <p:spPr/>
        <p:txBody>
          <a:bodyPr/>
          <a:lstStyle>
            <a:lvl1pPr>
              <a:defRPr/>
            </a:lvl1pPr>
          </a:lstStyle>
          <a:p>
            <a:pPr>
              <a:defRPr/>
            </a:pPr>
            <a:r>
              <a:rPr lang="en-US"/>
              <a:t>City-Wide Emergency Orientation June 2015</a:t>
            </a:r>
            <a:endParaRPr lang="en-CA"/>
          </a:p>
        </p:txBody>
      </p:sp>
      <p:sp>
        <p:nvSpPr>
          <p:cNvPr id="8" name="Slide Number Placeholder 26"/>
          <p:cNvSpPr>
            <a:spLocks noGrp="1"/>
          </p:cNvSpPr>
          <p:nvPr>
            <p:ph type="sldNum" sz="quarter" idx="12"/>
          </p:nvPr>
        </p:nvSpPr>
        <p:spPr/>
        <p:txBody>
          <a:bodyPr/>
          <a:lstStyle>
            <a:lvl1pPr>
              <a:defRPr/>
            </a:lvl1pPr>
          </a:lstStyle>
          <a:p>
            <a:pPr>
              <a:defRPr/>
            </a:pPr>
            <a:fld id="{2FF74F29-ACF3-43A2-A2FF-A34665FA1719}" type="slidenum">
              <a:rPr lang="en-CA"/>
              <a:pPr>
                <a:defRPr/>
              </a:pPr>
              <a:t>‹#›</a:t>
            </a:fld>
            <a:endParaRPr lang="en-CA"/>
          </a:p>
        </p:txBody>
      </p:sp>
    </p:spTree>
    <p:extLst>
      <p:ext uri="{BB962C8B-B14F-4D97-AF65-F5344CB8AC3E}">
        <p14:creationId xmlns:p14="http://schemas.microsoft.com/office/powerpoint/2010/main" val="88050763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CA"/>
          </a:p>
        </p:txBody>
      </p:sp>
      <p:sp>
        <p:nvSpPr>
          <p:cNvPr id="5" name="Footer Placeholder 21"/>
          <p:cNvSpPr>
            <a:spLocks noGrp="1"/>
          </p:cNvSpPr>
          <p:nvPr>
            <p:ph type="ftr" sz="quarter" idx="11"/>
          </p:nvPr>
        </p:nvSpPr>
        <p:spPr/>
        <p:txBody>
          <a:bodyPr/>
          <a:lstStyle>
            <a:lvl1pPr>
              <a:defRPr/>
            </a:lvl1pPr>
          </a:lstStyle>
          <a:p>
            <a:pPr>
              <a:defRPr/>
            </a:pPr>
            <a:r>
              <a:rPr lang="en-US"/>
              <a:t>City-Wide Emergency Orientation June 2015</a:t>
            </a:r>
            <a:endParaRPr lang="en-CA"/>
          </a:p>
        </p:txBody>
      </p:sp>
      <p:sp>
        <p:nvSpPr>
          <p:cNvPr id="6" name="Slide Number Placeholder 17"/>
          <p:cNvSpPr>
            <a:spLocks noGrp="1"/>
          </p:cNvSpPr>
          <p:nvPr>
            <p:ph type="sldNum" sz="quarter" idx="12"/>
          </p:nvPr>
        </p:nvSpPr>
        <p:spPr/>
        <p:txBody>
          <a:bodyPr/>
          <a:lstStyle>
            <a:lvl1pPr>
              <a:defRPr/>
            </a:lvl1pPr>
          </a:lstStyle>
          <a:p>
            <a:pPr>
              <a:defRPr/>
            </a:pPr>
            <a:fld id="{C19CED56-EEB1-4CA3-A4F1-3C3E1707D63F}" type="slidenum">
              <a:rPr lang="en-CA"/>
              <a:pPr>
                <a:defRPr/>
              </a:pPr>
              <a:t>‹#›</a:t>
            </a:fld>
            <a:endParaRPr lang="en-CA"/>
          </a:p>
        </p:txBody>
      </p:sp>
    </p:spTree>
    <p:extLst>
      <p:ext uri="{BB962C8B-B14F-4D97-AF65-F5344CB8AC3E}">
        <p14:creationId xmlns:p14="http://schemas.microsoft.com/office/powerpoint/2010/main" val="2551494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CA"/>
          </a:p>
        </p:txBody>
      </p:sp>
      <p:sp>
        <p:nvSpPr>
          <p:cNvPr id="5" name="Footer Placeholder 21"/>
          <p:cNvSpPr>
            <a:spLocks noGrp="1"/>
          </p:cNvSpPr>
          <p:nvPr>
            <p:ph type="ftr" sz="quarter" idx="11"/>
          </p:nvPr>
        </p:nvSpPr>
        <p:spPr/>
        <p:txBody>
          <a:bodyPr/>
          <a:lstStyle>
            <a:lvl1pPr>
              <a:defRPr/>
            </a:lvl1pPr>
          </a:lstStyle>
          <a:p>
            <a:pPr>
              <a:defRPr/>
            </a:pPr>
            <a:r>
              <a:rPr lang="en-US"/>
              <a:t>City-Wide Emergency Orientation June 2015</a:t>
            </a:r>
            <a:endParaRPr lang="en-CA"/>
          </a:p>
        </p:txBody>
      </p:sp>
      <p:sp>
        <p:nvSpPr>
          <p:cNvPr id="6" name="Slide Number Placeholder 17"/>
          <p:cNvSpPr>
            <a:spLocks noGrp="1"/>
          </p:cNvSpPr>
          <p:nvPr>
            <p:ph type="sldNum" sz="quarter" idx="12"/>
          </p:nvPr>
        </p:nvSpPr>
        <p:spPr/>
        <p:txBody>
          <a:bodyPr/>
          <a:lstStyle>
            <a:lvl1pPr>
              <a:defRPr/>
            </a:lvl1pPr>
          </a:lstStyle>
          <a:p>
            <a:pPr>
              <a:defRPr/>
            </a:pPr>
            <a:fld id="{7A3C6F93-3D15-4D3D-B23A-C02BB2FC627C}" type="slidenum">
              <a:rPr lang="en-CA"/>
              <a:pPr>
                <a:defRPr/>
              </a:pPr>
              <a:t>‹#›</a:t>
            </a:fld>
            <a:endParaRPr lang="en-CA"/>
          </a:p>
        </p:txBody>
      </p:sp>
    </p:spTree>
    <p:extLst>
      <p:ext uri="{BB962C8B-B14F-4D97-AF65-F5344CB8AC3E}">
        <p14:creationId xmlns:p14="http://schemas.microsoft.com/office/powerpoint/2010/main" val="3968548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465138"/>
            <a:ext cx="7772400" cy="1431925"/>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lipArt Placeholder 3"/>
          <p:cNvSpPr>
            <a:spLocks noGrp="1"/>
          </p:cNvSpPr>
          <p:nvPr>
            <p:ph type="clipArt" sz="half" idx="2"/>
          </p:nvPr>
        </p:nvSpPr>
        <p:spPr>
          <a:xfrm>
            <a:off x="4648200" y="1981200"/>
            <a:ext cx="3810000" cy="4114800"/>
          </a:xfrm>
        </p:spPr>
        <p:txBody>
          <a:bodyPr>
            <a:normAutofit/>
          </a:bodyPr>
          <a:lstStyle/>
          <a:p>
            <a:pPr lvl="0"/>
            <a:endParaRPr lang="en-CA" noProof="0" smtClean="0"/>
          </a:p>
        </p:txBody>
      </p:sp>
      <p:sp>
        <p:nvSpPr>
          <p:cNvPr id="5" name="Date Placeholder 9"/>
          <p:cNvSpPr>
            <a:spLocks noGrp="1"/>
          </p:cNvSpPr>
          <p:nvPr>
            <p:ph type="dt" sz="half" idx="10"/>
          </p:nvPr>
        </p:nvSpPr>
        <p:spPr/>
        <p:txBody>
          <a:bodyPr/>
          <a:lstStyle>
            <a:lvl1pPr>
              <a:defRPr/>
            </a:lvl1pPr>
          </a:lstStyle>
          <a:p>
            <a:pPr>
              <a:defRPr/>
            </a:pPr>
            <a:endParaRPr lang="en-CA"/>
          </a:p>
        </p:txBody>
      </p:sp>
      <p:sp>
        <p:nvSpPr>
          <p:cNvPr id="6" name="Footer Placeholder 21"/>
          <p:cNvSpPr>
            <a:spLocks noGrp="1"/>
          </p:cNvSpPr>
          <p:nvPr>
            <p:ph type="ftr" sz="quarter" idx="11"/>
          </p:nvPr>
        </p:nvSpPr>
        <p:spPr/>
        <p:txBody>
          <a:bodyPr/>
          <a:lstStyle>
            <a:lvl1pPr>
              <a:defRPr/>
            </a:lvl1pPr>
          </a:lstStyle>
          <a:p>
            <a:pPr>
              <a:defRPr/>
            </a:pPr>
            <a:r>
              <a:rPr lang="en-US"/>
              <a:t>City-Wide Emergency Orientation June 2015</a:t>
            </a:r>
            <a:endParaRPr lang="en-CA"/>
          </a:p>
        </p:txBody>
      </p:sp>
      <p:sp>
        <p:nvSpPr>
          <p:cNvPr id="7" name="Slide Number Placeholder 17"/>
          <p:cNvSpPr>
            <a:spLocks noGrp="1"/>
          </p:cNvSpPr>
          <p:nvPr>
            <p:ph type="sldNum" sz="quarter" idx="12"/>
          </p:nvPr>
        </p:nvSpPr>
        <p:spPr/>
        <p:txBody>
          <a:bodyPr/>
          <a:lstStyle>
            <a:lvl1pPr>
              <a:defRPr/>
            </a:lvl1pPr>
          </a:lstStyle>
          <a:p>
            <a:pPr>
              <a:defRPr/>
            </a:pPr>
            <a:fld id="{F3F3A44C-CB0A-4DA3-85C2-0DE6E414CE0E}" type="slidenum">
              <a:rPr lang="en-CA"/>
              <a:pPr>
                <a:defRPr/>
              </a:pPr>
              <a:t>‹#›</a:t>
            </a:fld>
            <a:endParaRPr lang="en-CA"/>
          </a:p>
        </p:txBody>
      </p:sp>
    </p:spTree>
    <p:extLst>
      <p:ext uri="{BB962C8B-B14F-4D97-AF65-F5344CB8AC3E}">
        <p14:creationId xmlns:p14="http://schemas.microsoft.com/office/powerpoint/2010/main" val="3298942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465138"/>
            <a:ext cx="7772400" cy="1431925"/>
          </a:xfrm>
        </p:spPr>
        <p:txBody>
          <a:bodyPr/>
          <a:lstStyle/>
          <a:p>
            <a:r>
              <a:rPr lang="en-US" smtClean="0"/>
              <a:t>Click to edit Master title style</a:t>
            </a:r>
            <a:endParaRPr lang="en-CA"/>
          </a:p>
        </p:txBody>
      </p:sp>
      <p:sp>
        <p:nvSpPr>
          <p:cNvPr id="3" name="ClipArt Placeholder 2"/>
          <p:cNvSpPr>
            <a:spLocks noGrp="1"/>
          </p:cNvSpPr>
          <p:nvPr>
            <p:ph type="clipArt" sz="half" idx="1"/>
          </p:nvPr>
        </p:nvSpPr>
        <p:spPr>
          <a:xfrm>
            <a:off x="685800" y="1981200"/>
            <a:ext cx="3810000" cy="4114800"/>
          </a:xfrm>
        </p:spPr>
        <p:txBody>
          <a:bodyPr>
            <a:normAutofit/>
          </a:bodyPr>
          <a:lstStyle/>
          <a:p>
            <a:pPr lvl="0"/>
            <a:endParaRPr lang="en-CA" noProof="0" smtClean="0"/>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9"/>
          <p:cNvSpPr>
            <a:spLocks noGrp="1"/>
          </p:cNvSpPr>
          <p:nvPr>
            <p:ph type="dt" sz="half" idx="10"/>
          </p:nvPr>
        </p:nvSpPr>
        <p:spPr/>
        <p:txBody>
          <a:bodyPr/>
          <a:lstStyle>
            <a:lvl1pPr>
              <a:defRPr/>
            </a:lvl1pPr>
          </a:lstStyle>
          <a:p>
            <a:pPr>
              <a:defRPr/>
            </a:pPr>
            <a:endParaRPr lang="en-CA"/>
          </a:p>
        </p:txBody>
      </p:sp>
      <p:sp>
        <p:nvSpPr>
          <p:cNvPr id="6" name="Footer Placeholder 21"/>
          <p:cNvSpPr>
            <a:spLocks noGrp="1"/>
          </p:cNvSpPr>
          <p:nvPr>
            <p:ph type="ftr" sz="quarter" idx="11"/>
          </p:nvPr>
        </p:nvSpPr>
        <p:spPr/>
        <p:txBody>
          <a:bodyPr/>
          <a:lstStyle>
            <a:lvl1pPr>
              <a:defRPr/>
            </a:lvl1pPr>
          </a:lstStyle>
          <a:p>
            <a:pPr>
              <a:defRPr/>
            </a:pPr>
            <a:r>
              <a:rPr lang="en-US"/>
              <a:t>City-Wide Emergency Orientation June 2015</a:t>
            </a:r>
            <a:endParaRPr lang="en-CA"/>
          </a:p>
        </p:txBody>
      </p:sp>
      <p:sp>
        <p:nvSpPr>
          <p:cNvPr id="7" name="Slide Number Placeholder 17"/>
          <p:cNvSpPr>
            <a:spLocks noGrp="1"/>
          </p:cNvSpPr>
          <p:nvPr>
            <p:ph type="sldNum" sz="quarter" idx="12"/>
          </p:nvPr>
        </p:nvSpPr>
        <p:spPr/>
        <p:txBody>
          <a:bodyPr/>
          <a:lstStyle>
            <a:lvl1pPr>
              <a:defRPr/>
            </a:lvl1pPr>
          </a:lstStyle>
          <a:p>
            <a:pPr>
              <a:defRPr/>
            </a:pPr>
            <a:fld id="{E3CF9E24-DC14-4FC1-9772-C1340187E941}" type="slidenum">
              <a:rPr lang="en-CA"/>
              <a:pPr>
                <a:defRPr/>
              </a:pPr>
              <a:t>‹#›</a:t>
            </a:fld>
            <a:endParaRPr lang="en-CA"/>
          </a:p>
        </p:txBody>
      </p:sp>
    </p:spTree>
    <p:extLst>
      <p:ext uri="{BB962C8B-B14F-4D97-AF65-F5344CB8AC3E}">
        <p14:creationId xmlns:p14="http://schemas.microsoft.com/office/powerpoint/2010/main" val="1286021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465138"/>
            <a:ext cx="7772400" cy="1431925"/>
          </a:xfrm>
        </p:spPr>
        <p:txBody>
          <a:bodyPr/>
          <a:lstStyle/>
          <a:p>
            <a:r>
              <a:rPr lang="en-US" smtClean="0"/>
              <a:t>Click to edit Master title style</a:t>
            </a:r>
            <a:endParaRPr lang="en-CA"/>
          </a:p>
        </p:txBody>
      </p:sp>
      <p:sp>
        <p:nvSpPr>
          <p:cNvPr id="3" name="Chart Placeholder 2"/>
          <p:cNvSpPr>
            <a:spLocks noGrp="1"/>
          </p:cNvSpPr>
          <p:nvPr>
            <p:ph type="chart" idx="1"/>
          </p:nvPr>
        </p:nvSpPr>
        <p:spPr>
          <a:xfrm>
            <a:off x="685800" y="1981200"/>
            <a:ext cx="7772400" cy="4114800"/>
          </a:xfrm>
        </p:spPr>
        <p:txBody>
          <a:bodyPr>
            <a:normAutofit/>
          </a:bodyPr>
          <a:lstStyle/>
          <a:p>
            <a:pPr lvl="0"/>
            <a:endParaRPr lang="en-CA" noProof="0" smtClean="0"/>
          </a:p>
        </p:txBody>
      </p:sp>
      <p:sp>
        <p:nvSpPr>
          <p:cNvPr id="4" name="Date Placeholder 9"/>
          <p:cNvSpPr>
            <a:spLocks noGrp="1"/>
          </p:cNvSpPr>
          <p:nvPr>
            <p:ph type="dt" sz="half" idx="10"/>
          </p:nvPr>
        </p:nvSpPr>
        <p:spPr/>
        <p:txBody>
          <a:bodyPr/>
          <a:lstStyle>
            <a:lvl1pPr>
              <a:defRPr/>
            </a:lvl1pPr>
          </a:lstStyle>
          <a:p>
            <a:pPr>
              <a:defRPr/>
            </a:pPr>
            <a:endParaRPr lang="en-CA"/>
          </a:p>
        </p:txBody>
      </p:sp>
      <p:sp>
        <p:nvSpPr>
          <p:cNvPr id="5" name="Footer Placeholder 21"/>
          <p:cNvSpPr>
            <a:spLocks noGrp="1"/>
          </p:cNvSpPr>
          <p:nvPr>
            <p:ph type="ftr" sz="quarter" idx="11"/>
          </p:nvPr>
        </p:nvSpPr>
        <p:spPr/>
        <p:txBody>
          <a:bodyPr/>
          <a:lstStyle>
            <a:lvl1pPr>
              <a:defRPr/>
            </a:lvl1pPr>
          </a:lstStyle>
          <a:p>
            <a:pPr>
              <a:defRPr/>
            </a:pPr>
            <a:r>
              <a:rPr lang="en-US"/>
              <a:t>City-Wide Emergency Orientation June 2015</a:t>
            </a:r>
            <a:endParaRPr lang="en-CA"/>
          </a:p>
        </p:txBody>
      </p:sp>
      <p:sp>
        <p:nvSpPr>
          <p:cNvPr id="6" name="Slide Number Placeholder 17"/>
          <p:cNvSpPr>
            <a:spLocks noGrp="1"/>
          </p:cNvSpPr>
          <p:nvPr>
            <p:ph type="sldNum" sz="quarter" idx="12"/>
          </p:nvPr>
        </p:nvSpPr>
        <p:spPr/>
        <p:txBody>
          <a:bodyPr/>
          <a:lstStyle>
            <a:lvl1pPr>
              <a:defRPr/>
            </a:lvl1pPr>
          </a:lstStyle>
          <a:p>
            <a:pPr>
              <a:defRPr/>
            </a:pPr>
            <a:fld id="{5BCB4459-81F9-4929-B185-D71D071DEDA2}" type="slidenum">
              <a:rPr lang="en-CA"/>
              <a:pPr>
                <a:defRPr/>
              </a:pPr>
              <a:t>‹#›</a:t>
            </a:fld>
            <a:endParaRPr lang="en-CA"/>
          </a:p>
        </p:txBody>
      </p:sp>
    </p:spTree>
    <p:extLst>
      <p:ext uri="{BB962C8B-B14F-4D97-AF65-F5344CB8AC3E}">
        <p14:creationId xmlns:p14="http://schemas.microsoft.com/office/powerpoint/2010/main" val="209333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CA"/>
          </a:p>
        </p:txBody>
      </p:sp>
      <p:sp>
        <p:nvSpPr>
          <p:cNvPr id="5" name="Footer Placeholder 21"/>
          <p:cNvSpPr>
            <a:spLocks noGrp="1"/>
          </p:cNvSpPr>
          <p:nvPr>
            <p:ph type="ftr" sz="quarter" idx="11"/>
          </p:nvPr>
        </p:nvSpPr>
        <p:spPr/>
        <p:txBody>
          <a:bodyPr/>
          <a:lstStyle>
            <a:lvl1pPr>
              <a:defRPr/>
            </a:lvl1pPr>
          </a:lstStyle>
          <a:p>
            <a:pPr>
              <a:defRPr/>
            </a:pPr>
            <a:r>
              <a:rPr lang="en-US"/>
              <a:t>City-Wide Emergency Orientation June 2015</a:t>
            </a:r>
            <a:endParaRPr lang="en-CA"/>
          </a:p>
        </p:txBody>
      </p:sp>
      <p:sp>
        <p:nvSpPr>
          <p:cNvPr id="6" name="Slide Number Placeholder 17"/>
          <p:cNvSpPr>
            <a:spLocks noGrp="1"/>
          </p:cNvSpPr>
          <p:nvPr>
            <p:ph type="sldNum" sz="quarter" idx="12"/>
          </p:nvPr>
        </p:nvSpPr>
        <p:spPr/>
        <p:txBody>
          <a:bodyPr/>
          <a:lstStyle>
            <a:lvl1pPr>
              <a:defRPr/>
            </a:lvl1pPr>
          </a:lstStyle>
          <a:p>
            <a:pPr>
              <a:defRPr/>
            </a:pPr>
            <a:fld id="{40920FFB-FE17-440A-A99D-44069721004C}" type="slidenum">
              <a:rPr lang="en-CA"/>
              <a:pPr>
                <a:defRPr/>
              </a:pPr>
              <a:t>‹#›</a:t>
            </a:fld>
            <a:endParaRPr lang="en-CA"/>
          </a:p>
        </p:txBody>
      </p:sp>
    </p:spTree>
    <p:extLst>
      <p:ext uri="{BB962C8B-B14F-4D97-AF65-F5344CB8AC3E}">
        <p14:creationId xmlns:p14="http://schemas.microsoft.com/office/powerpoint/2010/main" val="2832568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rotWithShape="1">
          <a:gsLst>
            <a:gs pos="0">
              <a:srgbClr val="242424"/>
            </a:gs>
            <a:gs pos="30000">
              <a:srgbClr val="2D2D2D"/>
            </a:gs>
            <a:gs pos="100000">
              <a:srgbClr val="7D7D7D"/>
            </a:gs>
          </a:gsLst>
          <a:lin ang="12960000"/>
        </a:gradFill>
        <a:effectLst/>
      </p:bgPr>
    </p:bg>
    <p:spTree>
      <p:nvGrpSpPr>
        <p:cNvPr id="1" name=""/>
        <p:cNvGrpSpPr/>
        <p:nvPr/>
      </p:nvGrpSpPr>
      <p:grpSpPr>
        <a:xfrm>
          <a:off x="0" y="0"/>
          <a:ext cx="0" cy="0"/>
          <a:chOff x="0" y="0"/>
          <a:chExt cx="0" cy="0"/>
        </a:xfrm>
      </p:grpSpPr>
      <p:sp>
        <p:nvSpPr>
          <p:cNvPr id="4" name="Freeform 3"/>
          <p:cNvSpPr>
            <a:spLocks/>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a:defRPr/>
            </a:pPr>
            <a:endParaRPr lang="en-US"/>
          </a:p>
        </p:txBody>
      </p:sp>
      <p:sp>
        <p:nvSpPr>
          <p:cNvPr id="5" name="Freeform 4"/>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a:defRPr/>
            </a:pPr>
            <a:endParaRPr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vl1pPr>
          </a:lstStyle>
          <a:p>
            <a:pPr>
              <a:defRPr/>
            </a:pPr>
            <a:endParaRPr lang="en-CA"/>
          </a:p>
        </p:txBody>
      </p:sp>
      <p:sp>
        <p:nvSpPr>
          <p:cNvPr id="7" name="Footer Placeholder 4"/>
          <p:cNvSpPr>
            <a:spLocks noGrp="1"/>
          </p:cNvSpPr>
          <p:nvPr>
            <p:ph type="ftr" sz="quarter" idx="11"/>
          </p:nvPr>
        </p:nvSpPr>
        <p:spPr/>
        <p:txBody>
          <a:bodyPr/>
          <a:lstStyle>
            <a:lvl1pPr>
              <a:defRPr/>
            </a:lvl1pPr>
          </a:lstStyle>
          <a:p>
            <a:pPr>
              <a:defRPr/>
            </a:pPr>
            <a:r>
              <a:rPr lang="en-US"/>
              <a:t>City-Wide Emergency Orientation June 2015</a:t>
            </a:r>
            <a:endParaRPr lang="en-CA"/>
          </a:p>
        </p:txBody>
      </p:sp>
      <p:sp>
        <p:nvSpPr>
          <p:cNvPr id="8" name="Slide Number Placeholder 5"/>
          <p:cNvSpPr>
            <a:spLocks noGrp="1"/>
          </p:cNvSpPr>
          <p:nvPr>
            <p:ph type="sldNum" sz="quarter" idx="12"/>
          </p:nvPr>
        </p:nvSpPr>
        <p:spPr/>
        <p:txBody>
          <a:bodyPr/>
          <a:lstStyle>
            <a:lvl1pPr>
              <a:defRPr/>
            </a:lvl1pPr>
          </a:lstStyle>
          <a:p>
            <a:pPr>
              <a:defRPr/>
            </a:pPr>
            <a:fld id="{89795333-1A60-40A3-8F28-6FA0844423FC}" type="slidenum">
              <a:rPr lang="en-CA"/>
              <a:pPr>
                <a:defRPr/>
              </a:pPr>
              <a:t>‹#›</a:t>
            </a:fld>
            <a:endParaRPr lang="en-CA"/>
          </a:p>
        </p:txBody>
      </p:sp>
    </p:spTree>
    <p:extLst>
      <p:ext uri="{BB962C8B-B14F-4D97-AF65-F5344CB8AC3E}">
        <p14:creationId xmlns:p14="http://schemas.microsoft.com/office/powerpoint/2010/main" val="234048231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CA"/>
          </a:p>
        </p:txBody>
      </p:sp>
      <p:sp>
        <p:nvSpPr>
          <p:cNvPr id="6" name="Footer Placeholder 21"/>
          <p:cNvSpPr>
            <a:spLocks noGrp="1"/>
          </p:cNvSpPr>
          <p:nvPr>
            <p:ph type="ftr" sz="quarter" idx="11"/>
          </p:nvPr>
        </p:nvSpPr>
        <p:spPr/>
        <p:txBody>
          <a:bodyPr/>
          <a:lstStyle>
            <a:lvl1pPr>
              <a:defRPr/>
            </a:lvl1pPr>
          </a:lstStyle>
          <a:p>
            <a:pPr>
              <a:defRPr/>
            </a:pPr>
            <a:r>
              <a:rPr lang="en-US"/>
              <a:t>City-Wide Emergency Orientation June 2015</a:t>
            </a:r>
            <a:endParaRPr lang="en-CA"/>
          </a:p>
        </p:txBody>
      </p:sp>
      <p:sp>
        <p:nvSpPr>
          <p:cNvPr id="7" name="Slide Number Placeholder 17"/>
          <p:cNvSpPr>
            <a:spLocks noGrp="1"/>
          </p:cNvSpPr>
          <p:nvPr>
            <p:ph type="sldNum" sz="quarter" idx="12"/>
          </p:nvPr>
        </p:nvSpPr>
        <p:spPr/>
        <p:txBody>
          <a:bodyPr/>
          <a:lstStyle>
            <a:lvl1pPr>
              <a:defRPr/>
            </a:lvl1pPr>
          </a:lstStyle>
          <a:p>
            <a:pPr>
              <a:defRPr/>
            </a:pPr>
            <a:fld id="{96255176-DC1A-4559-86BD-2615623B9ABA}" type="slidenum">
              <a:rPr lang="en-CA"/>
              <a:pPr>
                <a:defRPr/>
              </a:pPr>
              <a:t>‹#›</a:t>
            </a:fld>
            <a:endParaRPr lang="en-CA"/>
          </a:p>
        </p:txBody>
      </p:sp>
    </p:spTree>
    <p:extLst>
      <p:ext uri="{BB962C8B-B14F-4D97-AF65-F5344CB8AC3E}">
        <p14:creationId xmlns:p14="http://schemas.microsoft.com/office/powerpoint/2010/main" val="550859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5486400"/>
            <a:ext cx="4040188"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en-CA"/>
          </a:p>
        </p:txBody>
      </p:sp>
      <p:sp>
        <p:nvSpPr>
          <p:cNvPr id="8" name="Footer Placeholder 7"/>
          <p:cNvSpPr>
            <a:spLocks noGrp="1"/>
          </p:cNvSpPr>
          <p:nvPr>
            <p:ph type="ftr" sz="quarter" idx="11"/>
          </p:nvPr>
        </p:nvSpPr>
        <p:spPr/>
        <p:txBody>
          <a:bodyPr/>
          <a:lstStyle>
            <a:lvl1pPr>
              <a:defRPr/>
            </a:lvl1pPr>
          </a:lstStyle>
          <a:p>
            <a:pPr>
              <a:defRPr/>
            </a:pPr>
            <a:r>
              <a:rPr lang="en-US"/>
              <a:t>City-Wide Emergency Orientation June 2015</a:t>
            </a:r>
            <a:endParaRPr lang="en-CA"/>
          </a:p>
        </p:txBody>
      </p:sp>
      <p:sp>
        <p:nvSpPr>
          <p:cNvPr id="9" name="Slide Number Placeholder 8"/>
          <p:cNvSpPr>
            <a:spLocks noGrp="1"/>
          </p:cNvSpPr>
          <p:nvPr>
            <p:ph type="sldNum" sz="quarter" idx="12"/>
          </p:nvPr>
        </p:nvSpPr>
        <p:spPr/>
        <p:txBody>
          <a:bodyPr/>
          <a:lstStyle>
            <a:lvl1pPr>
              <a:defRPr/>
            </a:lvl1pPr>
          </a:lstStyle>
          <a:p>
            <a:pPr>
              <a:defRPr/>
            </a:pPr>
            <a:fld id="{3C9641BF-F0FD-4757-9D01-ADDB2FFE2104}" type="slidenum">
              <a:rPr lang="en-CA"/>
              <a:pPr>
                <a:defRPr/>
              </a:pPr>
              <a:t>‹#›</a:t>
            </a:fld>
            <a:endParaRPr lang="en-CA"/>
          </a:p>
        </p:txBody>
      </p:sp>
    </p:spTree>
    <p:extLst>
      <p:ext uri="{BB962C8B-B14F-4D97-AF65-F5344CB8AC3E}">
        <p14:creationId xmlns:p14="http://schemas.microsoft.com/office/powerpoint/2010/main" val="392507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lstStyle>
            <a:lvl1pPr algn="l">
              <a:defRPr sz="4600"/>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endParaRPr lang="en-CA"/>
          </a:p>
        </p:txBody>
      </p:sp>
      <p:sp>
        <p:nvSpPr>
          <p:cNvPr id="4" name="Footer Placeholder 21"/>
          <p:cNvSpPr>
            <a:spLocks noGrp="1"/>
          </p:cNvSpPr>
          <p:nvPr>
            <p:ph type="ftr" sz="quarter" idx="11"/>
          </p:nvPr>
        </p:nvSpPr>
        <p:spPr/>
        <p:txBody>
          <a:bodyPr/>
          <a:lstStyle>
            <a:lvl1pPr>
              <a:defRPr/>
            </a:lvl1pPr>
          </a:lstStyle>
          <a:p>
            <a:pPr>
              <a:defRPr/>
            </a:pPr>
            <a:r>
              <a:rPr lang="en-US"/>
              <a:t>City-Wide Emergency Orientation June 2015</a:t>
            </a:r>
            <a:endParaRPr lang="en-CA"/>
          </a:p>
        </p:txBody>
      </p:sp>
      <p:sp>
        <p:nvSpPr>
          <p:cNvPr id="5" name="Slide Number Placeholder 17"/>
          <p:cNvSpPr>
            <a:spLocks noGrp="1"/>
          </p:cNvSpPr>
          <p:nvPr>
            <p:ph type="sldNum" sz="quarter" idx="12"/>
          </p:nvPr>
        </p:nvSpPr>
        <p:spPr/>
        <p:txBody>
          <a:bodyPr/>
          <a:lstStyle>
            <a:lvl1pPr>
              <a:defRPr/>
            </a:lvl1pPr>
          </a:lstStyle>
          <a:p>
            <a:pPr>
              <a:defRPr/>
            </a:pPr>
            <a:fld id="{3F309E86-B4DE-41E0-9CEA-0CC6B098FAA9}" type="slidenum">
              <a:rPr lang="en-CA"/>
              <a:pPr>
                <a:defRPr/>
              </a:pPr>
              <a:t>‹#›</a:t>
            </a:fld>
            <a:endParaRPr lang="en-CA"/>
          </a:p>
        </p:txBody>
      </p:sp>
    </p:spTree>
    <p:extLst>
      <p:ext uri="{BB962C8B-B14F-4D97-AF65-F5344CB8AC3E}">
        <p14:creationId xmlns:p14="http://schemas.microsoft.com/office/powerpoint/2010/main" val="2372528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CA"/>
          </a:p>
        </p:txBody>
      </p:sp>
      <p:sp>
        <p:nvSpPr>
          <p:cNvPr id="3" name="Footer Placeholder 21"/>
          <p:cNvSpPr>
            <a:spLocks noGrp="1"/>
          </p:cNvSpPr>
          <p:nvPr>
            <p:ph type="ftr" sz="quarter" idx="11"/>
          </p:nvPr>
        </p:nvSpPr>
        <p:spPr/>
        <p:txBody>
          <a:bodyPr/>
          <a:lstStyle>
            <a:lvl1pPr>
              <a:defRPr/>
            </a:lvl1pPr>
          </a:lstStyle>
          <a:p>
            <a:pPr>
              <a:defRPr/>
            </a:pPr>
            <a:r>
              <a:rPr lang="en-US"/>
              <a:t>City-Wide Emergency Orientation June 2015</a:t>
            </a:r>
            <a:endParaRPr lang="en-CA"/>
          </a:p>
        </p:txBody>
      </p:sp>
      <p:sp>
        <p:nvSpPr>
          <p:cNvPr id="4" name="Slide Number Placeholder 17"/>
          <p:cNvSpPr>
            <a:spLocks noGrp="1"/>
          </p:cNvSpPr>
          <p:nvPr>
            <p:ph type="sldNum" sz="quarter" idx="12"/>
          </p:nvPr>
        </p:nvSpPr>
        <p:spPr/>
        <p:txBody>
          <a:bodyPr/>
          <a:lstStyle>
            <a:lvl1pPr>
              <a:defRPr/>
            </a:lvl1pPr>
          </a:lstStyle>
          <a:p>
            <a:pPr>
              <a:defRPr/>
            </a:pPr>
            <a:fld id="{6541351E-AFD3-48AF-92AB-BFAFBAEE7F20}" type="slidenum">
              <a:rPr lang="en-CA"/>
              <a:pPr>
                <a:defRPr/>
              </a:pPr>
              <a:t>‹#›</a:t>
            </a:fld>
            <a:endParaRPr lang="en-CA"/>
          </a:p>
        </p:txBody>
      </p:sp>
    </p:spTree>
    <p:extLst>
      <p:ext uri="{BB962C8B-B14F-4D97-AF65-F5344CB8AC3E}">
        <p14:creationId xmlns:p14="http://schemas.microsoft.com/office/powerpoint/2010/main" val="266933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lang="en-US" smtClean="0"/>
              <a:t>Click to edit Master title style</a:t>
            </a:r>
            <a:endParaRPr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CA"/>
          </a:p>
        </p:txBody>
      </p:sp>
      <p:sp>
        <p:nvSpPr>
          <p:cNvPr id="6" name="Footer Placeholder 5"/>
          <p:cNvSpPr>
            <a:spLocks noGrp="1"/>
          </p:cNvSpPr>
          <p:nvPr>
            <p:ph type="ftr" sz="quarter" idx="11"/>
          </p:nvPr>
        </p:nvSpPr>
        <p:spPr/>
        <p:txBody>
          <a:bodyPr/>
          <a:lstStyle>
            <a:lvl1pPr>
              <a:defRPr/>
            </a:lvl1pPr>
          </a:lstStyle>
          <a:p>
            <a:pPr>
              <a:defRPr/>
            </a:pPr>
            <a:r>
              <a:rPr lang="en-US"/>
              <a:t>City-Wide Emergency Orientation June 2015</a:t>
            </a:r>
            <a:endParaRPr lang="en-CA"/>
          </a:p>
        </p:txBody>
      </p:sp>
      <p:sp>
        <p:nvSpPr>
          <p:cNvPr id="7" name="Slide Number Placeholder 6"/>
          <p:cNvSpPr>
            <a:spLocks noGrp="1"/>
          </p:cNvSpPr>
          <p:nvPr>
            <p:ph type="sldNum" sz="quarter" idx="12"/>
          </p:nvPr>
        </p:nvSpPr>
        <p:spPr>
          <a:xfrm>
            <a:off x="8156575" y="6421438"/>
            <a:ext cx="762000" cy="365125"/>
          </a:xfrm>
        </p:spPr>
        <p:txBody>
          <a:bodyPr/>
          <a:lstStyle>
            <a:lvl1pPr>
              <a:defRPr/>
            </a:lvl1pPr>
          </a:lstStyle>
          <a:p>
            <a:pPr>
              <a:defRPr/>
            </a:pPr>
            <a:fld id="{DAF805AE-2D43-4ABC-8EDD-0116D0FD1D9F}" type="slidenum">
              <a:rPr lang="en-CA"/>
              <a:pPr>
                <a:defRPr/>
              </a:pPr>
              <a:t>‹#›</a:t>
            </a:fld>
            <a:endParaRPr lang="en-CA"/>
          </a:p>
        </p:txBody>
      </p:sp>
    </p:spTree>
    <p:extLst>
      <p:ext uri="{BB962C8B-B14F-4D97-AF65-F5344CB8AC3E}">
        <p14:creationId xmlns:p14="http://schemas.microsoft.com/office/powerpoint/2010/main" val="3031735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normAutofit/>
          </a:bodyPr>
          <a:lstStyle>
            <a:lvl1pPr marL="0" indent="0">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CA"/>
          </a:p>
        </p:txBody>
      </p:sp>
      <p:sp>
        <p:nvSpPr>
          <p:cNvPr id="6" name="Footer Placeholder 5"/>
          <p:cNvSpPr>
            <a:spLocks noGrp="1"/>
          </p:cNvSpPr>
          <p:nvPr>
            <p:ph type="ftr" sz="quarter" idx="11"/>
          </p:nvPr>
        </p:nvSpPr>
        <p:spPr/>
        <p:txBody>
          <a:bodyPr/>
          <a:lstStyle>
            <a:lvl1pPr>
              <a:defRPr/>
            </a:lvl1pPr>
          </a:lstStyle>
          <a:p>
            <a:pPr>
              <a:defRPr/>
            </a:pPr>
            <a:r>
              <a:rPr lang="en-US"/>
              <a:t>City-Wide Emergency Orientation June 2015</a:t>
            </a:r>
            <a:endParaRPr lang="en-CA"/>
          </a:p>
        </p:txBody>
      </p:sp>
      <p:sp>
        <p:nvSpPr>
          <p:cNvPr id="7" name="Slide Number Placeholder 6"/>
          <p:cNvSpPr>
            <a:spLocks noGrp="1"/>
          </p:cNvSpPr>
          <p:nvPr>
            <p:ph type="sldNum" sz="quarter" idx="12"/>
          </p:nvPr>
        </p:nvSpPr>
        <p:spPr/>
        <p:txBody>
          <a:bodyPr/>
          <a:lstStyle>
            <a:lvl1pPr>
              <a:defRPr/>
            </a:lvl1pPr>
          </a:lstStyle>
          <a:p>
            <a:pPr>
              <a:defRPr/>
            </a:pPr>
            <a:fld id="{97BE6FC4-E38A-4A69-8C2A-5F275022F7F8}" type="slidenum">
              <a:rPr lang="en-CA"/>
              <a:pPr>
                <a:defRPr/>
              </a:pPr>
              <a:t>‹#›</a:t>
            </a:fld>
            <a:endParaRPr lang="en-CA"/>
          </a:p>
        </p:txBody>
      </p:sp>
    </p:spTree>
    <p:extLst>
      <p:ext uri="{BB962C8B-B14F-4D97-AF65-F5344CB8AC3E}">
        <p14:creationId xmlns:p14="http://schemas.microsoft.com/office/powerpoint/2010/main" val="3903974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11"/>
          <p:cNvSpPr>
            <a:spLocks/>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a:defRPr/>
            </a:pPr>
            <a:endParaRPr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a:defRPr/>
            </a:pPr>
            <a:endParaRPr lang="en-US"/>
          </a:p>
        </p:txBody>
      </p:sp>
      <p:sp>
        <p:nvSpPr>
          <p:cNvPr id="1028" name="Title Placeholder 8"/>
          <p:cNvSpPr>
            <a:spLocks noGrp="1"/>
          </p:cNvSpPr>
          <p:nvPr>
            <p:ph type="title"/>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altLang="en-US" smtClean="0"/>
              <a:t>Click to edit Master title style</a:t>
            </a:r>
          </a:p>
        </p:txBody>
      </p:sp>
      <p:sp>
        <p:nvSpPr>
          <p:cNvPr id="1029" name="Text Placeholder 29"/>
          <p:cNvSpPr>
            <a:spLocks noGrp="1"/>
          </p:cNvSpPr>
          <p:nvPr>
            <p:ph type="body" idx="1"/>
          </p:nvPr>
        </p:nvSpPr>
        <p:spPr bwMode="auto">
          <a:xfrm>
            <a:off x="457200" y="1600200"/>
            <a:ext cx="7467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 name="Date Placeholder 9"/>
          <p:cNvSpPr>
            <a:spLocks noGrp="1"/>
          </p:cNvSpPr>
          <p:nvPr>
            <p:ph type="dt" sz="half" idx="2"/>
          </p:nvPr>
        </p:nvSpPr>
        <p:spPr>
          <a:xfrm>
            <a:off x="457200" y="6421438"/>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pPr>
              <a:defRPr/>
            </a:pPr>
            <a:endParaRPr lang="en-CA"/>
          </a:p>
        </p:txBody>
      </p:sp>
      <p:sp>
        <p:nvSpPr>
          <p:cNvPr id="22" name="Footer Placeholder 21"/>
          <p:cNvSpPr>
            <a:spLocks noGrp="1"/>
          </p:cNvSpPr>
          <p:nvPr>
            <p:ph type="ftr" sz="quarter" idx="3"/>
          </p:nvPr>
        </p:nvSpPr>
        <p:spPr>
          <a:xfrm>
            <a:off x="3124200" y="6421438"/>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pPr>
              <a:defRPr/>
            </a:pPr>
            <a:r>
              <a:rPr lang="en-US"/>
              <a:t>City-Wide Emergency Orientation June 2015</a:t>
            </a:r>
            <a:endParaRPr lang="en-CA"/>
          </a:p>
        </p:txBody>
      </p:sp>
      <p:sp>
        <p:nvSpPr>
          <p:cNvPr id="18" name="Slide Number Placeholder 17"/>
          <p:cNvSpPr>
            <a:spLocks noGrp="1"/>
          </p:cNvSpPr>
          <p:nvPr>
            <p:ph type="sldNum" sz="quarter" idx="4"/>
          </p:nvPr>
        </p:nvSpPr>
        <p:spPr>
          <a:xfrm>
            <a:off x="8153400" y="6421438"/>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pPr>
              <a:defRPr/>
            </a:pPr>
            <a:fld id="{4FD9B367-880E-4A03-9CDC-9B209DCD7A50}" type="slidenum">
              <a:rPr lang="en-CA"/>
              <a:pPr>
                <a:defRPr/>
              </a:pPr>
              <a:t>‹#›</a:t>
            </a:fld>
            <a:endParaRPr lang="en-CA"/>
          </a:p>
        </p:txBody>
      </p:sp>
    </p:spTree>
  </p:cSld>
  <p:clrMap bg1="dk1" tx1="lt1" bg2="dk2" tx2="lt2" accent1="accent1" accent2="accent2" accent3="accent3" accent4="accent4" accent5="accent5" accent6="accent6" hlink="hlink" folHlink="folHlink"/>
  <p:sldLayoutIdLst>
    <p:sldLayoutId id="2147484162" r:id="rId1"/>
    <p:sldLayoutId id="2147484153" r:id="rId2"/>
    <p:sldLayoutId id="2147484163" r:id="rId3"/>
    <p:sldLayoutId id="2147484154" r:id="rId4"/>
    <p:sldLayoutId id="2147484164" r:id="rId5"/>
    <p:sldLayoutId id="2147484155" r:id="rId6"/>
    <p:sldLayoutId id="2147484156" r:id="rId7"/>
    <p:sldLayoutId id="2147484165" r:id="rId8"/>
    <p:sldLayoutId id="2147484166" r:id="rId9"/>
    <p:sldLayoutId id="2147484157" r:id="rId10"/>
    <p:sldLayoutId id="2147484158" r:id="rId11"/>
    <p:sldLayoutId id="2147484159" r:id="rId12"/>
    <p:sldLayoutId id="2147484160" r:id="rId13"/>
    <p:sldLayoutId id="2147484161" r:id="rId14"/>
  </p:sldLayoutIdLst>
  <p:hf sldNum="0" hdr="0" dt="0"/>
  <p:txStyles>
    <p:titleStyle>
      <a:lvl1pPr algn="l" rtl="0" eaLnBrk="0" fontAlgn="base" hangingPunct="0">
        <a:spcBef>
          <a:spcPct val="0"/>
        </a:spcBef>
        <a:spcAft>
          <a:spcPct val="0"/>
        </a:spcAft>
        <a:defRPr sz="4600" kern="1200">
          <a:solidFill>
            <a:schemeClr val="tx1"/>
          </a:solidFill>
          <a:latin typeface="+mj-lt"/>
          <a:ea typeface="+mj-ea"/>
          <a:cs typeface="+mj-cs"/>
        </a:defRPr>
      </a:lvl1pPr>
      <a:lvl2pPr algn="l" rtl="0" eaLnBrk="0" fontAlgn="base" hangingPunct="0">
        <a:spcBef>
          <a:spcPct val="0"/>
        </a:spcBef>
        <a:spcAft>
          <a:spcPct val="0"/>
        </a:spcAft>
        <a:defRPr sz="4600">
          <a:solidFill>
            <a:schemeClr val="tx1"/>
          </a:solidFill>
          <a:latin typeface="Franklin Gothic Book" pitchFamily="34" charset="0"/>
        </a:defRPr>
      </a:lvl2pPr>
      <a:lvl3pPr algn="l" rtl="0" eaLnBrk="0" fontAlgn="base" hangingPunct="0">
        <a:spcBef>
          <a:spcPct val="0"/>
        </a:spcBef>
        <a:spcAft>
          <a:spcPct val="0"/>
        </a:spcAft>
        <a:defRPr sz="4600">
          <a:solidFill>
            <a:schemeClr val="tx1"/>
          </a:solidFill>
          <a:latin typeface="Franklin Gothic Book" pitchFamily="34" charset="0"/>
        </a:defRPr>
      </a:lvl3pPr>
      <a:lvl4pPr algn="l" rtl="0" eaLnBrk="0" fontAlgn="base" hangingPunct="0">
        <a:spcBef>
          <a:spcPct val="0"/>
        </a:spcBef>
        <a:spcAft>
          <a:spcPct val="0"/>
        </a:spcAft>
        <a:defRPr sz="4600">
          <a:solidFill>
            <a:schemeClr val="tx1"/>
          </a:solidFill>
          <a:latin typeface="Franklin Gothic Book" pitchFamily="34" charset="0"/>
        </a:defRPr>
      </a:lvl4pPr>
      <a:lvl5pPr algn="l" rtl="0" eaLnBrk="0" fontAlgn="base" hangingPunct="0">
        <a:spcBef>
          <a:spcPct val="0"/>
        </a:spcBef>
        <a:spcAft>
          <a:spcPct val="0"/>
        </a:spcAft>
        <a:defRPr sz="4600">
          <a:solidFill>
            <a:schemeClr val="tx1"/>
          </a:solidFill>
          <a:latin typeface="Franklin Gothic Book" pitchFamily="34" charset="0"/>
        </a:defRPr>
      </a:lvl5pPr>
      <a:lvl6pPr marL="457200" algn="l" rtl="0" fontAlgn="base">
        <a:spcBef>
          <a:spcPct val="0"/>
        </a:spcBef>
        <a:spcAft>
          <a:spcPct val="0"/>
        </a:spcAft>
        <a:defRPr sz="4600">
          <a:solidFill>
            <a:schemeClr val="tx1"/>
          </a:solidFill>
          <a:latin typeface="Franklin Gothic Book" pitchFamily="34" charset="0"/>
        </a:defRPr>
      </a:lvl6pPr>
      <a:lvl7pPr marL="914400" algn="l" rtl="0" fontAlgn="base">
        <a:spcBef>
          <a:spcPct val="0"/>
        </a:spcBef>
        <a:spcAft>
          <a:spcPct val="0"/>
        </a:spcAft>
        <a:defRPr sz="4600">
          <a:solidFill>
            <a:schemeClr val="tx1"/>
          </a:solidFill>
          <a:latin typeface="Franklin Gothic Book" pitchFamily="34" charset="0"/>
        </a:defRPr>
      </a:lvl7pPr>
      <a:lvl8pPr marL="1371600" algn="l" rtl="0" fontAlgn="base">
        <a:spcBef>
          <a:spcPct val="0"/>
        </a:spcBef>
        <a:spcAft>
          <a:spcPct val="0"/>
        </a:spcAft>
        <a:defRPr sz="4600">
          <a:solidFill>
            <a:schemeClr val="tx1"/>
          </a:solidFill>
          <a:latin typeface="Franklin Gothic Book" pitchFamily="34" charset="0"/>
        </a:defRPr>
      </a:lvl8pPr>
      <a:lvl9pPr marL="1828800" algn="l" rtl="0" fontAlgn="base">
        <a:spcBef>
          <a:spcPct val="0"/>
        </a:spcBef>
        <a:spcAft>
          <a:spcPct val="0"/>
        </a:spcAft>
        <a:defRPr sz="4600">
          <a:solidFill>
            <a:schemeClr val="tx1"/>
          </a:solidFill>
          <a:latin typeface="Franklin Gothic Book" pitchFamily="34" charset="0"/>
        </a:defRPr>
      </a:lvl9pPr>
    </p:titleStyle>
    <p:bodyStyle>
      <a:lvl1pPr marL="419100" indent="-382588" algn="l" rtl="0" eaLnBrk="0" fontAlgn="base" hangingPunct="0">
        <a:spcBef>
          <a:spcPct val="20000"/>
        </a:spcBef>
        <a:spcAft>
          <a:spcPct val="0"/>
        </a:spcAft>
        <a:buClr>
          <a:schemeClr val="accent1"/>
        </a:buClr>
        <a:buSzPct val="80000"/>
        <a:buFont typeface="Wingdings 2" pitchFamily="18" charset="2"/>
        <a:buChar char=""/>
        <a:defRPr sz="3000" kern="1200">
          <a:solidFill>
            <a:schemeClr val="tx1"/>
          </a:solidFill>
          <a:latin typeface="+mn-lt"/>
          <a:ea typeface="+mn-ea"/>
          <a:cs typeface="+mn-cs"/>
        </a:defRPr>
      </a:lvl1pPr>
      <a:lvl2pPr marL="722313" indent="-273050" algn="l" rtl="0" eaLnBrk="0" fontAlgn="base" hangingPunct="0">
        <a:spcBef>
          <a:spcPct val="20000"/>
        </a:spcBef>
        <a:spcAft>
          <a:spcPct val="0"/>
        </a:spcAft>
        <a:buClr>
          <a:schemeClr val="accent1"/>
        </a:buClr>
        <a:buSzPct val="90000"/>
        <a:buFont typeface="Wingdings 2" pitchFamily="18" charset="2"/>
        <a:buChar char=""/>
        <a:defRPr sz="2600" kern="1200">
          <a:solidFill>
            <a:schemeClr val="tx1"/>
          </a:solidFill>
          <a:latin typeface="+mn-lt"/>
          <a:ea typeface="+mn-ea"/>
          <a:cs typeface="+mn-cs"/>
        </a:defRPr>
      </a:lvl2pPr>
      <a:lvl3pPr marL="1004888" indent="-255588" algn="l" rtl="0" eaLnBrk="0" fontAlgn="base" hangingPunct="0">
        <a:spcBef>
          <a:spcPct val="20000"/>
        </a:spcBef>
        <a:spcAft>
          <a:spcPct val="0"/>
        </a:spcAft>
        <a:buClr>
          <a:schemeClr val="accent2"/>
        </a:buClr>
        <a:buSzPct val="85000"/>
        <a:buFont typeface="Arial" charset="0"/>
        <a:buChar char="○"/>
        <a:defRPr sz="2400" kern="1200">
          <a:solidFill>
            <a:schemeClr val="tx1"/>
          </a:solidFill>
          <a:latin typeface="+mn-lt"/>
          <a:ea typeface="+mn-ea"/>
          <a:cs typeface="+mn-cs"/>
        </a:defRPr>
      </a:lvl3pPr>
      <a:lvl4pPr marL="1279525" indent="-236538" algn="l" rtl="0" eaLnBrk="0" fontAlgn="base" hangingPunct="0">
        <a:spcBef>
          <a:spcPct val="20000"/>
        </a:spcBef>
        <a:spcAft>
          <a:spcPct val="0"/>
        </a:spcAft>
        <a:buClr>
          <a:srgbClr val="8D89A4"/>
        </a:buClr>
        <a:buSzPct val="90000"/>
        <a:buFont typeface="Wingdings 2" pitchFamily="18" charset="2"/>
        <a:buChar char=""/>
        <a:defRPr sz="2000" kern="1200">
          <a:solidFill>
            <a:schemeClr val="tx1"/>
          </a:solidFill>
          <a:latin typeface="+mn-lt"/>
          <a:ea typeface="+mn-ea"/>
          <a:cs typeface="+mn-cs"/>
        </a:defRPr>
      </a:lvl4pPr>
      <a:lvl5pPr marL="1489075" indent="-182563" algn="l" rtl="0" eaLnBrk="0" fontAlgn="base" hangingPunct="0">
        <a:spcBef>
          <a:spcPct val="20000"/>
        </a:spcBef>
        <a:spcAft>
          <a:spcPct val="0"/>
        </a:spcAft>
        <a:buClr>
          <a:srgbClr val="748560"/>
        </a:buClr>
        <a:buSzPct val="100000"/>
        <a:buFont typeface="Arial" charset="0"/>
        <a:buChar char="-"/>
        <a:defRPr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6.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8.wmf"/><Relationship Id="rId4" Type="http://schemas.openxmlformats.org/officeDocument/2006/relationships/oleObject" Target="../embeddings/oleObject3.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9.wmf"/><Relationship Id="rId4" Type="http://schemas.openxmlformats.org/officeDocument/2006/relationships/oleObject" Target="../embeddings/oleObject4.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http://www.trauma.org/thoracic/images/ndecomp.jpg"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5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274638"/>
            <a:ext cx="8110538" cy="1143000"/>
          </a:xfrm>
        </p:spPr>
        <p:txBody>
          <a:bodyPr/>
          <a:lstStyle/>
          <a:p>
            <a:pPr algn="ctr" eaLnBrk="1" hangingPunct="1"/>
            <a:r>
              <a:rPr lang="en-US" altLang="en-US" b="1" smtClean="0"/>
              <a:t>CIRCULATION ASSESSMENT</a:t>
            </a:r>
          </a:p>
        </p:txBody>
      </p:sp>
      <p:sp>
        <p:nvSpPr>
          <p:cNvPr id="7171" name="Rectangle 3"/>
          <p:cNvSpPr>
            <a:spLocks noGrp="1" noChangeArrowheads="1"/>
          </p:cNvSpPr>
          <p:nvPr>
            <p:ph idx="1"/>
          </p:nvPr>
        </p:nvSpPr>
        <p:spPr/>
        <p:txBody>
          <a:bodyPr/>
          <a:lstStyle/>
          <a:p>
            <a:pPr marL="0" indent="0" algn="ctr" eaLnBrk="1" hangingPunct="1">
              <a:buFontTx/>
              <a:buNone/>
            </a:pPr>
            <a:endParaRPr lang="en-US" altLang="en-US" smtClean="0"/>
          </a:p>
          <a:p>
            <a:pPr marL="0" indent="0" algn="ctr" eaLnBrk="1" hangingPunct="1">
              <a:buFontTx/>
              <a:buNone/>
            </a:pPr>
            <a:endParaRPr lang="en-US" altLang="en-US" smtClean="0"/>
          </a:p>
        </p:txBody>
      </p:sp>
      <p:sp>
        <p:nvSpPr>
          <p:cNvPr id="7172" name="Footer Placeholder 5"/>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
        <p:nvSpPr>
          <p:cNvPr id="13318" name="Text Box 11"/>
          <p:cNvSpPr txBox="1">
            <a:spLocks noChangeArrowheads="1"/>
          </p:cNvSpPr>
          <p:nvPr/>
        </p:nvSpPr>
        <p:spPr bwMode="auto">
          <a:xfrm>
            <a:off x="1187450" y="4941888"/>
            <a:ext cx="7324725"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eaLnBrk="1" hangingPunct="1">
              <a:spcBef>
                <a:spcPct val="50000"/>
              </a:spcBef>
            </a:pPr>
            <a:endParaRPr lang="en-US" altLang="en-US" sz="1400"/>
          </a:p>
          <a:p>
            <a:pPr algn="r" eaLnBrk="1" hangingPunct="1">
              <a:spcBef>
                <a:spcPct val="50000"/>
              </a:spcBef>
            </a:pPr>
            <a:endParaRPr lang="en-US" altLang="en-US" sz="1400"/>
          </a:p>
          <a:p>
            <a:pPr algn="r" eaLnBrk="1" hangingPunct="1">
              <a:spcBef>
                <a:spcPct val="50000"/>
              </a:spcBef>
            </a:pPr>
            <a:endParaRPr lang="en-US" altLang="en-US" sz="2000"/>
          </a:p>
        </p:txBody>
      </p:sp>
      <p:pic>
        <p:nvPicPr>
          <p:cNvPr id="3" name="Picture 2"/>
          <p:cNvPicPr>
            <a:picLocks noChangeAspect="1"/>
          </p:cNvPicPr>
          <p:nvPr/>
        </p:nvPicPr>
        <p:blipFill>
          <a:blip r:embed="rId3"/>
          <a:stretch>
            <a:fillRect/>
          </a:stretch>
        </p:blipFill>
        <p:spPr>
          <a:xfrm rot="20900153">
            <a:off x="477838" y="1743075"/>
            <a:ext cx="3641725" cy="22621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4"/>
          <a:stretch>
            <a:fillRect/>
          </a:stretch>
        </p:blipFill>
        <p:spPr>
          <a:xfrm>
            <a:off x="2987675" y="4278313"/>
            <a:ext cx="3011488" cy="2085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rot="1013615">
            <a:off x="5548313" y="1743075"/>
            <a:ext cx="3019425"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nodePh="1">
                                  <p:stCondLst>
                                    <p:cond delay="0"/>
                                  </p:stCondLst>
                                  <p:endCondLst>
                                    <p:cond evt="begin" delay="0">
                                      <p:tn val="23"/>
                                    </p:cond>
                                  </p:endCondLst>
                                  <p:childTnLst>
                                    <p:set>
                                      <p:cBhvr>
                                        <p:cTn id="24" dur="1" fill="hold">
                                          <p:stCondLst>
                                            <p:cond delay="0"/>
                                          </p:stCondLst>
                                        </p:cTn>
                                        <p:tgtEl>
                                          <p:spTgt spid="13318"/>
                                        </p:tgtEl>
                                        <p:attrNameLst>
                                          <p:attrName>style.visibility</p:attrName>
                                        </p:attrNameLst>
                                      </p:cBhvr>
                                      <p:to>
                                        <p:strVal val="visible"/>
                                      </p:to>
                                    </p:set>
                                    <p:animEffect transition="in" filter="fade">
                                      <p:cBhvr>
                                        <p:cTn id="25" dur="500"/>
                                        <p:tgtEl>
                                          <p:spTgt spid="13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188913"/>
            <a:ext cx="7772400" cy="863600"/>
          </a:xfrm>
        </p:spPr>
        <p:txBody>
          <a:bodyPr/>
          <a:lstStyle/>
          <a:p>
            <a:pPr eaLnBrk="1" hangingPunct="1"/>
            <a:r>
              <a:rPr lang="en-US" altLang="en-US" smtClean="0">
                <a:solidFill>
                  <a:srgbClr val="7B9899"/>
                </a:solidFill>
              </a:rPr>
              <a:t>Cardiovascular System</a:t>
            </a:r>
          </a:p>
        </p:txBody>
      </p:sp>
      <p:sp>
        <p:nvSpPr>
          <p:cNvPr id="20483" name="Rectangle 3"/>
          <p:cNvSpPr>
            <a:spLocks noGrp="1" noChangeArrowheads="1"/>
          </p:cNvSpPr>
          <p:nvPr>
            <p:ph idx="1"/>
          </p:nvPr>
        </p:nvSpPr>
        <p:spPr>
          <a:xfrm>
            <a:off x="1476375" y="1844675"/>
            <a:ext cx="6705600" cy="2590800"/>
          </a:xfrm>
        </p:spPr>
        <p:txBody>
          <a:bodyPr/>
          <a:lstStyle/>
          <a:p>
            <a:pPr eaLnBrk="1" hangingPunct="1">
              <a:lnSpc>
                <a:spcPct val="90000"/>
              </a:lnSpc>
            </a:pPr>
            <a:endParaRPr lang="en-US" altLang="en-US" dirty="0" smtClean="0"/>
          </a:p>
          <a:p>
            <a:pPr eaLnBrk="1" hangingPunct="1">
              <a:lnSpc>
                <a:spcPct val="90000"/>
              </a:lnSpc>
              <a:buFontTx/>
              <a:buNone/>
            </a:pPr>
            <a:r>
              <a:rPr lang="en-US" altLang="en-US" b="1" u="sng" dirty="0" smtClean="0"/>
              <a:t>Goal</a:t>
            </a:r>
            <a:r>
              <a:rPr lang="en-US" altLang="en-US" b="1" dirty="0" smtClean="0"/>
              <a:t>:</a:t>
            </a:r>
            <a:r>
              <a:rPr lang="en-US" altLang="en-US" dirty="0" smtClean="0"/>
              <a:t>  adequate cardiac output to ensure oxygen reaches the tissues of the body thereby tissue perfusion</a:t>
            </a:r>
          </a:p>
          <a:p>
            <a:pPr eaLnBrk="1" hangingPunct="1">
              <a:lnSpc>
                <a:spcPct val="90000"/>
              </a:lnSpc>
              <a:buFontTx/>
              <a:buNone/>
            </a:pPr>
            <a:endParaRPr lang="en-US" altLang="en-US" dirty="0" smtClean="0"/>
          </a:p>
          <a:p>
            <a:pPr eaLnBrk="1" hangingPunct="1">
              <a:lnSpc>
                <a:spcPct val="90000"/>
              </a:lnSpc>
              <a:buFontTx/>
              <a:buNone/>
            </a:pPr>
            <a:endParaRPr lang="en-US" altLang="en-US" dirty="0" smtClean="0"/>
          </a:p>
          <a:p>
            <a:pPr eaLnBrk="1" hangingPunct="1">
              <a:lnSpc>
                <a:spcPct val="90000"/>
              </a:lnSpc>
              <a:buFontTx/>
              <a:buNone/>
            </a:pPr>
            <a:endParaRPr lang="en-US" altLang="en-US" dirty="0" smtClean="0"/>
          </a:p>
        </p:txBody>
      </p:sp>
      <p:sp>
        <p:nvSpPr>
          <p:cNvPr id="1638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
        <p:nvSpPr>
          <p:cNvPr id="2" name="Oval 1"/>
          <p:cNvSpPr/>
          <p:nvPr/>
        </p:nvSpPr>
        <p:spPr>
          <a:xfrm>
            <a:off x="2700338" y="1989138"/>
            <a:ext cx="4535487" cy="122396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 calcmode="lin" valueType="num">
                                      <p:cBhvr additive="base">
                                        <p:cTn id="7" dur="500" fill="hold"/>
                                        <p:tgtEl>
                                          <p:spTgt spid="2048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P spid="2"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ltLang="en-US" smtClean="0">
                <a:solidFill>
                  <a:srgbClr val="7B9899"/>
                </a:solidFill>
              </a:rPr>
              <a:t>Congenital Heart Defects</a:t>
            </a:r>
          </a:p>
        </p:txBody>
      </p:sp>
      <p:sp>
        <p:nvSpPr>
          <p:cNvPr id="122883" name="Rectangle 3"/>
          <p:cNvSpPr>
            <a:spLocks noGrp="1" noChangeArrowheads="1"/>
          </p:cNvSpPr>
          <p:nvPr>
            <p:ph idx="1"/>
          </p:nvPr>
        </p:nvSpPr>
        <p:spPr/>
        <p:txBody>
          <a:bodyPr/>
          <a:lstStyle/>
          <a:p>
            <a:pPr eaLnBrk="1" hangingPunct="1"/>
            <a:r>
              <a:rPr lang="en-US" altLang="en-US" smtClean="0"/>
              <a:t>Children or adult patient population</a:t>
            </a:r>
          </a:p>
          <a:p>
            <a:pPr lvl="2" eaLnBrk="1" hangingPunct="1"/>
            <a:r>
              <a:rPr lang="en-US" altLang="en-US" smtClean="0"/>
              <a:t>Post Repairs</a:t>
            </a:r>
          </a:p>
          <a:p>
            <a:pPr lvl="2" eaLnBrk="1" hangingPunct="1"/>
            <a:r>
              <a:rPr lang="en-US" altLang="en-US" smtClean="0"/>
              <a:t>Onset between birth and 3 months</a:t>
            </a:r>
          </a:p>
          <a:p>
            <a:pPr eaLnBrk="1" hangingPunct="1">
              <a:buFontTx/>
              <a:buNone/>
            </a:pPr>
            <a:endParaRPr lang="en-US" altLang="en-US" sz="2800" smtClean="0"/>
          </a:p>
          <a:p>
            <a:pPr eaLnBrk="1" hangingPunct="1"/>
            <a:r>
              <a:rPr lang="en-US" altLang="en-US" smtClean="0"/>
              <a:t>Classified Cyanotic and Acyanotic--depending on how they affect the degree of oxygen\carbon dioxide exchange.</a:t>
            </a:r>
          </a:p>
        </p:txBody>
      </p:sp>
      <p:sp>
        <p:nvSpPr>
          <p:cNvPr id="12288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US" altLang="en-US" smtClean="0">
                <a:solidFill>
                  <a:srgbClr val="7B9899"/>
                </a:solidFill>
              </a:rPr>
              <a:t>Congenital Heart Defects</a:t>
            </a:r>
          </a:p>
        </p:txBody>
      </p:sp>
      <p:sp>
        <p:nvSpPr>
          <p:cNvPr id="123907" name="Rectangle 3"/>
          <p:cNvSpPr>
            <a:spLocks noGrp="1" noChangeArrowheads="1"/>
          </p:cNvSpPr>
          <p:nvPr>
            <p:ph idx="1"/>
          </p:nvPr>
        </p:nvSpPr>
        <p:spPr/>
        <p:txBody>
          <a:bodyPr/>
          <a:lstStyle/>
          <a:p>
            <a:pPr eaLnBrk="1" hangingPunct="1">
              <a:buFontTx/>
              <a:buNone/>
            </a:pPr>
            <a:r>
              <a:rPr lang="en-US" altLang="en-US" smtClean="0"/>
              <a:t>Cyanotic defects---(right to left shunts)</a:t>
            </a:r>
          </a:p>
          <a:p>
            <a:pPr eaLnBrk="1" hangingPunct="1"/>
            <a:r>
              <a:rPr lang="en-US" altLang="en-US" smtClean="0"/>
              <a:t>tetralogy of Fallot, transposition of the great vessels</a:t>
            </a:r>
          </a:p>
          <a:p>
            <a:pPr lvl="1" eaLnBrk="1" hangingPunct="1"/>
            <a:r>
              <a:rPr lang="en-US" altLang="en-US" smtClean="0"/>
              <a:t> blood shunts from R to the L or pulm flow is decreased</a:t>
            </a:r>
          </a:p>
          <a:p>
            <a:pPr lvl="1" eaLnBrk="1" hangingPunct="1"/>
            <a:r>
              <a:rPr lang="en-US" altLang="en-US" smtClean="0"/>
              <a:t>decreased SpO2, long lasting hypoxemia</a:t>
            </a:r>
          </a:p>
          <a:p>
            <a:pPr lvl="1" eaLnBrk="1" hangingPunct="1"/>
            <a:r>
              <a:rPr lang="en-US" altLang="en-US" smtClean="0"/>
              <a:t>cyanosis</a:t>
            </a:r>
          </a:p>
          <a:p>
            <a:pPr eaLnBrk="1" hangingPunct="1"/>
            <a:endParaRPr lang="en-US" altLang="en-US" smtClean="0"/>
          </a:p>
        </p:txBody>
      </p:sp>
      <p:sp>
        <p:nvSpPr>
          <p:cNvPr id="12390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
        <p:nvSpPr>
          <p:cNvPr id="123909" name="Line 4"/>
          <p:cNvSpPr>
            <a:spLocks noChangeShapeType="1"/>
          </p:cNvSpPr>
          <p:nvPr/>
        </p:nvSpPr>
        <p:spPr bwMode="auto">
          <a:xfrm>
            <a:off x="1447800" y="4114800"/>
            <a:ext cx="0" cy="1524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123910" name="Line 5"/>
          <p:cNvSpPr>
            <a:spLocks noChangeShapeType="1"/>
          </p:cNvSpPr>
          <p:nvPr/>
        </p:nvSpPr>
        <p:spPr bwMode="auto">
          <a:xfrm>
            <a:off x="1447800" y="4114800"/>
            <a:ext cx="0" cy="3048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ltLang="en-US" smtClean="0">
                <a:solidFill>
                  <a:srgbClr val="7B9899"/>
                </a:solidFill>
              </a:rPr>
              <a:t>Congenital Heart Defects</a:t>
            </a:r>
          </a:p>
        </p:txBody>
      </p:sp>
      <p:sp>
        <p:nvSpPr>
          <p:cNvPr id="124931" name="Rectangle 3"/>
          <p:cNvSpPr>
            <a:spLocks noGrp="1" noChangeArrowheads="1"/>
          </p:cNvSpPr>
          <p:nvPr>
            <p:ph idx="1"/>
          </p:nvPr>
        </p:nvSpPr>
        <p:spPr/>
        <p:txBody>
          <a:bodyPr/>
          <a:lstStyle/>
          <a:p>
            <a:pPr eaLnBrk="1" hangingPunct="1">
              <a:buFontTx/>
              <a:buNone/>
            </a:pPr>
            <a:r>
              <a:rPr lang="en-US" altLang="en-US" smtClean="0"/>
              <a:t>Acyanotic defects-- (left to right shunts)</a:t>
            </a:r>
          </a:p>
          <a:p>
            <a:pPr eaLnBrk="1" hangingPunct="1"/>
            <a:r>
              <a:rPr lang="en-US" altLang="en-US" smtClean="0"/>
              <a:t>atrial septal defects, patent ductus arteriosius, ventricular septal defects</a:t>
            </a:r>
          </a:p>
          <a:p>
            <a:pPr lvl="1" eaLnBrk="1" hangingPunct="1"/>
            <a:r>
              <a:rPr lang="en-US" altLang="en-US" smtClean="0"/>
              <a:t>SpO2 is normal</a:t>
            </a:r>
          </a:p>
          <a:p>
            <a:pPr lvl="1" eaLnBrk="1" hangingPunct="1"/>
            <a:r>
              <a:rPr lang="en-US" altLang="en-US" smtClean="0"/>
              <a:t>problems with pulmonary hypertension, Ht failure</a:t>
            </a:r>
          </a:p>
        </p:txBody>
      </p:sp>
      <p:sp>
        <p:nvSpPr>
          <p:cNvPr id="12493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684213" y="260350"/>
            <a:ext cx="7772400" cy="762000"/>
          </a:xfrm>
        </p:spPr>
        <p:txBody>
          <a:bodyPr/>
          <a:lstStyle/>
          <a:p>
            <a:pPr eaLnBrk="1" hangingPunct="1"/>
            <a:r>
              <a:rPr lang="en-US" altLang="en-US" smtClean="0">
                <a:solidFill>
                  <a:srgbClr val="7B9899"/>
                </a:solidFill>
              </a:rPr>
              <a:t>Case #1</a:t>
            </a:r>
          </a:p>
        </p:txBody>
      </p:sp>
      <p:sp>
        <p:nvSpPr>
          <p:cNvPr id="126979" name="Rectangle 3"/>
          <p:cNvSpPr>
            <a:spLocks noGrp="1" noChangeArrowheads="1"/>
          </p:cNvSpPr>
          <p:nvPr>
            <p:ph idx="1"/>
          </p:nvPr>
        </p:nvSpPr>
        <p:spPr>
          <a:xfrm>
            <a:off x="457200" y="1219200"/>
            <a:ext cx="7772400" cy="5410200"/>
          </a:xfrm>
        </p:spPr>
        <p:txBody>
          <a:bodyPr/>
          <a:lstStyle/>
          <a:p>
            <a:pPr eaLnBrk="1" hangingPunct="1"/>
            <a:r>
              <a:rPr lang="en-US" altLang="en-US" sz="2800" smtClean="0"/>
              <a:t>a 63 year male comes to ED with complaint of chest pain while raking  leaves associated with palpitations and dyspnea. </a:t>
            </a:r>
          </a:p>
          <a:p>
            <a:pPr eaLnBrk="1" hangingPunct="1"/>
            <a:r>
              <a:rPr lang="en-US" altLang="en-US" sz="2800" smtClean="0"/>
              <a:t>described as a pressure sensation </a:t>
            </a:r>
          </a:p>
          <a:p>
            <a:pPr eaLnBrk="1" hangingPunct="1"/>
            <a:r>
              <a:rPr lang="en-US" altLang="en-US" sz="2800" smtClean="0"/>
              <a:t>resolved with rest.</a:t>
            </a:r>
          </a:p>
          <a:p>
            <a:pPr eaLnBrk="1" hangingPunct="1"/>
            <a:r>
              <a:rPr lang="en-US" altLang="en-US" sz="2800" smtClean="0"/>
              <a:t>3 prior episodes of a similar pain today,  lasting about 10min., all with activity.</a:t>
            </a:r>
          </a:p>
          <a:p>
            <a:pPr eaLnBrk="1" hangingPunct="1"/>
            <a:r>
              <a:rPr lang="en-US" altLang="en-US" sz="2800" smtClean="0"/>
              <a:t>history: diabetes and hypertension, ex smoker</a:t>
            </a:r>
          </a:p>
          <a:p>
            <a:pPr eaLnBrk="1" hangingPunct="1"/>
            <a:r>
              <a:rPr lang="en-US" altLang="en-US" sz="2800" smtClean="0"/>
              <a:t>family history of a sister who had an MI at age 55 years</a:t>
            </a:r>
          </a:p>
          <a:p>
            <a:pPr eaLnBrk="1" hangingPunct="1">
              <a:buFontTx/>
              <a:buNone/>
            </a:pPr>
            <a:endParaRPr lang="en-US" altLang="en-US" sz="2800" smtClean="0"/>
          </a:p>
        </p:txBody>
      </p:sp>
      <p:sp>
        <p:nvSpPr>
          <p:cNvPr id="12595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advTm="2788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anim calcmode="lin" valueType="num">
                                      <p:cBhvr additive="base">
                                        <p:cTn id="7" dur="500" fill="hold"/>
                                        <p:tgtEl>
                                          <p:spTgt spid="1269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69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6979">
                                            <p:txEl>
                                              <p:pRg st="1" end="1"/>
                                            </p:txEl>
                                          </p:spTgt>
                                        </p:tgtEl>
                                        <p:attrNameLst>
                                          <p:attrName>style.visibility</p:attrName>
                                        </p:attrNameLst>
                                      </p:cBhvr>
                                      <p:to>
                                        <p:strVal val="visible"/>
                                      </p:to>
                                    </p:set>
                                    <p:anim calcmode="lin" valueType="num">
                                      <p:cBhvr additive="base">
                                        <p:cTn id="13" dur="500" fill="hold"/>
                                        <p:tgtEl>
                                          <p:spTgt spid="1269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697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6979">
                                            <p:txEl>
                                              <p:pRg st="2" end="2"/>
                                            </p:txEl>
                                          </p:spTgt>
                                        </p:tgtEl>
                                        <p:attrNameLst>
                                          <p:attrName>style.visibility</p:attrName>
                                        </p:attrNameLst>
                                      </p:cBhvr>
                                      <p:to>
                                        <p:strVal val="visible"/>
                                      </p:to>
                                    </p:set>
                                    <p:anim calcmode="lin" valueType="num">
                                      <p:cBhvr additive="base">
                                        <p:cTn id="17" dur="500" fill="hold"/>
                                        <p:tgtEl>
                                          <p:spTgt spid="12697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697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6979">
                                            <p:txEl>
                                              <p:pRg st="3" end="3"/>
                                            </p:txEl>
                                          </p:spTgt>
                                        </p:tgtEl>
                                        <p:attrNameLst>
                                          <p:attrName>style.visibility</p:attrName>
                                        </p:attrNameLst>
                                      </p:cBhvr>
                                      <p:to>
                                        <p:strVal val="visible"/>
                                      </p:to>
                                    </p:set>
                                    <p:anim calcmode="lin" valueType="num">
                                      <p:cBhvr additive="base">
                                        <p:cTn id="21" dur="500" fill="hold"/>
                                        <p:tgtEl>
                                          <p:spTgt spid="12697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6979">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6979">
                                            <p:txEl>
                                              <p:pRg st="4" end="4"/>
                                            </p:txEl>
                                          </p:spTgt>
                                        </p:tgtEl>
                                        <p:attrNameLst>
                                          <p:attrName>style.visibility</p:attrName>
                                        </p:attrNameLst>
                                      </p:cBhvr>
                                      <p:to>
                                        <p:strVal val="visible"/>
                                      </p:to>
                                    </p:set>
                                    <p:anim calcmode="lin" valueType="num">
                                      <p:cBhvr additive="base">
                                        <p:cTn id="25" dur="500" fill="hold"/>
                                        <p:tgtEl>
                                          <p:spTgt spid="12697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6979">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6979">
                                            <p:txEl>
                                              <p:pRg st="5" end="5"/>
                                            </p:txEl>
                                          </p:spTgt>
                                        </p:tgtEl>
                                        <p:attrNameLst>
                                          <p:attrName>style.visibility</p:attrName>
                                        </p:attrNameLst>
                                      </p:cBhvr>
                                      <p:to>
                                        <p:strVal val="visible"/>
                                      </p:to>
                                    </p:set>
                                    <p:anim calcmode="lin" valueType="num">
                                      <p:cBhvr additive="base">
                                        <p:cTn id="29" dur="500" fill="hold"/>
                                        <p:tgtEl>
                                          <p:spTgt spid="12697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697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978" name="Rectangle 1026"/>
          <p:cNvSpPr>
            <a:spLocks noGrp="1" noChangeArrowheads="1"/>
          </p:cNvSpPr>
          <p:nvPr>
            <p:ph type="title"/>
          </p:nvPr>
        </p:nvSpPr>
        <p:spPr>
          <a:xfrm>
            <a:off x="684213" y="188913"/>
            <a:ext cx="7772400" cy="762000"/>
          </a:xfrm>
        </p:spPr>
        <p:txBody>
          <a:bodyPr/>
          <a:lstStyle/>
          <a:p>
            <a:pPr eaLnBrk="1" hangingPunct="1"/>
            <a:r>
              <a:rPr lang="en-US" altLang="en-US" smtClean="0">
                <a:solidFill>
                  <a:srgbClr val="7B9899"/>
                </a:solidFill>
              </a:rPr>
              <a:t>Case #2</a:t>
            </a:r>
            <a:endParaRPr lang="en-CA" altLang="en-US" smtClean="0">
              <a:solidFill>
                <a:srgbClr val="7B9899"/>
              </a:solidFill>
            </a:endParaRPr>
          </a:p>
        </p:txBody>
      </p:sp>
      <p:sp>
        <p:nvSpPr>
          <p:cNvPr id="126979" name="Rectangle 1027"/>
          <p:cNvSpPr>
            <a:spLocks noGrp="1" noChangeArrowheads="1"/>
          </p:cNvSpPr>
          <p:nvPr>
            <p:ph idx="1"/>
          </p:nvPr>
        </p:nvSpPr>
        <p:spPr/>
        <p:txBody>
          <a:bodyPr/>
          <a:lstStyle/>
          <a:p>
            <a:pPr eaLnBrk="1" hangingPunct="1"/>
            <a:r>
              <a:rPr lang="en-US" altLang="en-US" smtClean="0"/>
              <a:t>60 year old male presents to the ED with the complaint of severe, tearing, anterior chest pain radiating to the intrascapular region</a:t>
            </a:r>
          </a:p>
          <a:p>
            <a:pPr eaLnBrk="1" hangingPunct="1"/>
            <a:r>
              <a:rPr lang="en-US" altLang="en-US" smtClean="0"/>
              <a:t>smoker</a:t>
            </a:r>
          </a:p>
          <a:p>
            <a:pPr eaLnBrk="1" hangingPunct="1"/>
            <a:r>
              <a:rPr lang="en-US" altLang="en-US" smtClean="0"/>
              <a:t>high cholesterol</a:t>
            </a:r>
          </a:p>
          <a:p>
            <a:pPr eaLnBrk="1" hangingPunct="1">
              <a:buFontTx/>
              <a:buNone/>
            </a:pPr>
            <a:endParaRPr lang="en-CA" altLang="en-US" smtClean="0"/>
          </a:p>
        </p:txBody>
      </p:sp>
      <p:sp>
        <p:nvSpPr>
          <p:cNvPr id="12698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684213" y="188913"/>
            <a:ext cx="7772400" cy="762000"/>
          </a:xfrm>
        </p:spPr>
        <p:txBody>
          <a:bodyPr/>
          <a:lstStyle/>
          <a:p>
            <a:pPr eaLnBrk="1" hangingPunct="1"/>
            <a:r>
              <a:rPr lang="en-US" altLang="en-US" smtClean="0">
                <a:solidFill>
                  <a:srgbClr val="7B9899"/>
                </a:solidFill>
              </a:rPr>
              <a:t>Case #3</a:t>
            </a:r>
          </a:p>
        </p:txBody>
      </p:sp>
      <p:sp>
        <p:nvSpPr>
          <p:cNvPr id="128003" name="Rectangle 3"/>
          <p:cNvSpPr>
            <a:spLocks noGrp="1" noChangeArrowheads="1"/>
          </p:cNvSpPr>
          <p:nvPr>
            <p:ph idx="1"/>
          </p:nvPr>
        </p:nvSpPr>
        <p:spPr>
          <a:xfrm>
            <a:off x="609600" y="1600200"/>
            <a:ext cx="7772400" cy="4953000"/>
          </a:xfrm>
        </p:spPr>
        <p:txBody>
          <a:bodyPr/>
          <a:lstStyle/>
          <a:p>
            <a:pPr eaLnBrk="1" hangingPunct="1"/>
            <a:r>
              <a:rPr lang="en-US" altLang="en-US" smtClean="0"/>
              <a:t>65 year old female with a med. history: Diabetes and angina</a:t>
            </a:r>
          </a:p>
          <a:p>
            <a:pPr eaLnBrk="1" hangingPunct="1"/>
            <a:r>
              <a:rPr lang="en-US" altLang="en-US" smtClean="0"/>
              <a:t> presents with epigastric pain radiating into her shoulder. Now lasting 30 mins. </a:t>
            </a:r>
          </a:p>
          <a:p>
            <a:pPr eaLnBrk="1" hangingPunct="1"/>
            <a:r>
              <a:rPr lang="en-US" altLang="en-US" smtClean="0"/>
              <a:t>pale, grey, diaphoretic and SOB</a:t>
            </a:r>
          </a:p>
          <a:p>
            <a:pPr eaLnBrk="1" hangingPunct="1"/>
            <a:r>
              <a:rPr lang="en-US" altLang="en-US" smtClean="0"/>
              <a:t>the pain started at rest and has not relieved by NTG at home</a:t>
            </a:r>
          </a:p>
          <a:p>
            <a:pPr eaLnBrk="1" hangingPunct="1">
              <a:buFontTx/>
              <a:buNone/>
            </a:pPr>
            <a:endParaRPr lang="en-US" altLang="en-US" smtClean="0"/>
          </a:p>
        </p:txBody>
      </p:sp>
      <p:sp>
        <p:nvSpPr>
          <p:cNvPr id="12800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advTm="6400"/>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684213" y="260350"/>
            <a:ext cx="7772400" cy="762000"/>
          </a:xfrm>
        </p:spPr>
        <p:txBody>
          <a:bodyPr/>
          <a:lstStyle/>
          <a:p>
            <a:pPr eaLnBrk="1" hangingPunct="1"/>
            <a:r>
              <a:rPr lang="en-US" altLang="en-US" smtClean="0">
                <a:solidFill>
                  <a:srgbClr val="7B9899"/>
                </a:solidFill>
              </a:rPr>
              <a:t>Case #4</a:t>
            </a:r>
            <a:endParaRPr lang="en-CA" altLang="en-US" smtClean="0">
              <a:solidFill>
                <a:srgbClr val="7B9899"/>
              </a:solidFill>
            </a:endParaRPr>
          </a:p>
        </p:txBody>
      </p:sp>
      <p:sp>
        <p:nvSpPr>
          <p:cNvPr id="129027" name="Rectangle 3"/>
          <p:cNvSpPr>
            <a:spLocks noGrp="1" noChangeArrowheads="1"/>
          </p:cNvSpPr>
          <p:nvPr>
            <p:ph idx="1"/>
          </p:nvPr>
        </p:nvSpPr>
        <p:spPr/>
        <p:txBody>
          <a:bodyPr/>
          <a:lstStyle/>
          <a:p>
            <a:pPr eaLnBrk="1" hangingPunct="1"/>
            <a:r>
              <a:rPr lang="en-US" altLang="en-US" smtClean="0"/>
              <a:t>17 year old man arrives with a complaint of chest pain---described as sharp, with radiation to the back and shoulder</a:t>
            </a:r>
          </a:p>
          <a:p>
            <a:pPr eaLnBrk="1" hangingPunct="1"/>
            <a:r>
              <a:rPr lang="en-US" altLang="en-US" smtClean="0"/>
              <a:t>He has had a recent URTI</a:t>
            </a:r>
          </a:p>
          <a:p>
            <a:pPr eaLnBrk="1" hangingPunct="1">
              <a:buFontTx/>
              <a:buNone/>
            </a:pPr>
            <a:endParaRPr lang="en-CA" altLang="en-US" smtClean="0"/>
          </a:p>
        </p:txBody>
      </p:sp>
      <p:sp>
        <p:nvSpPr>
          <p:cNvPr id="12902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684213" y="260350"/>
            <a:ext cx="7772400" cy="762000"/>
          </a:xfrm>
        </p:spPr>
        <p:txBody>
          <a:bodyPr/>
          <a:lstStyle/>
          <a:p>
            <a:pPr eaLnBrk="1" hangingPunct="1"/>
            <a:r>
              <a:rPr lang="en-US" altLang="en-US" smtClean="0">
                <a:solidFill>
                  <a:srgbClr val="7B9899"/>
                </a:solidFill>
              </a:rPr>
              <a:t>Case #5</a:t>
            </a:r>
          </a:p>
        </p:txBody>
      </p:sp>
      <p:sp>
        <p:nvSpPr>
          <p:cNvPr id="130051" name="Rectangle 3"/>
          <p:cNvSpPr>
            <a:spLocks noGrp="1" noChangeArrowheads="1"/>
          </p:cNvSpPr>
          <p:nvPr>
            <p:ph idx="1"/>
          </p:nvPr>
        </p:nvSpPr>
        <p:spPr>
          <a:xfrm>
            <a:off x="609600" y="1676400"/>
            <a:ext cx="7772400" cy="4648200"/>
          </a:xfrm>
        </p:spPr>
        <p:txBody>
          <a:bodyPr/>
          <a:lstStyle/>
          <a:p>
            <a:pPr eaLnBrk="1" hangingPunct="1"/>
            <a:r>
              <a:rPr lang="en-US" altLang="en-US" smtClean="0"/>
              <a:t>60 year old male, complaining of central chest pain radiating to his neck. He says this pain feels exactly like the pain he was having when he had his heart attack 10 years ago. He has vomited once, but is not diaphoretic or short of breath</a:t>
            </a:r>
          </a:p>
        </p:txBody>
      </p:sp>
      <p:sp>
        <p:nvSpPr>
          <p:cNvPr id="13005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advTm="0"/>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684213" y="260350"/>
            <a:ext cx="7772400" cy="762000"/>
          </a:xfrm>
        </p:spPr>
        <p:txBody>
          <a:bodyPr/>
          <a:lstStyle/>
          <a:p>
            <a:pPr eaLnBrk="1" hangingPunct="1"/>
            <a:r>
              <a:rPr lang="en-US" altLang="en-US" smtClean="0">
                <a:solidFill>
                  <a:srgbClr val="7B9899"/>
                </a:solidFill>
              </a:rPr>
              <a:t>Case #6</a:t>
            </a:r>
            <a:endParaRPr lang="en-CA" altLang="en-US" smtClean="0">
              <a:solidFill>
                <a:srgbClr val="7B9899"/>
              </a:solidFill>
            </a:endParaRPr>
          </a:p>
        </p:txBody>
      </p:sp>
      <p:sp>
        <p:nvSpPr>
          <p:cNvPr id="131075" name="Rectangle 3"/>
          <p:cNvSpPr>
            <a:spLocks noGrp="1" noChangeArrowheads="1"/>
          </p:cNvSpPr>
          <p:nvPr>
            <p:ph idx="1"/>
          </p:nvPr>
        </p:nvSpPr>
        <p:spPr/>
        <p:txBody>
          <a:bodyPr/>
          <a:lstStyle/>
          <a:p>
            <a:pPr eaLnBrk="1" hangingPunct="1"/>
            <a:r>
              <a:rPr lang="en-US" altLang="en-US" smtClean="0"/>
              <a:t>A 35 year old is brought by TEMS</a:t>
            </a:r>
          </a:p>
          <a:p>
            <a:pPr eaLnBrk="1" hangingPunct="1"/>
            <a:r>
              <a:rPr lang="en-US" altLang="en-US" smtClean="0"/>
              <a:t>involved in MVC, driver, not wearing his seat belt and hit the steering wheel</a:t>
            </a:r>
          </a:p>
          <a:p>
            <a:pPr eaLnBrk="1" hangingPunct="1"/>
            <a:r>
              <a:rPr lang="en-US" altLang="en-US" smtClean="0"/>
              <a:t>Complaining of CP</a:t>
            </a:r>
          </a:p>
          <a:p>
            <a:pPr eaLnBrk="1" hangingPunct="1"/>
            <a:r>
              <a:rPr lang="en-US" altLang="en-US" smtClean="0"/>
              <a:t>BP 90\40 mmHg, distended neck veins,</a:t>
            </a:r>
          </a:p>
          <a:p>
            <a:pPr eaLnBrk="1" hangingPunct="1"/>
            <a:r>
              <a:rPr lang="en-US" altLang="en-US" smtClean="0"/>
              <a:t>heart sound are muffled </a:t>
            </a:r>
            <a:endParaRPr lang="en-CA" altLang="en-US" smtClean="0"/>
          </a:p>
        </p:txBody>
      </p:sp>
      <p:sp>
        <p:nvSpPr>
          <p:cNvPr id="13107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39" name="Rectangle 2"/>
          <p:cNvSpPr>
            <a:spLocks noGrp="1" noChangeArrowheads="1"/>
          </p:cNvSpPr>
          <p:nvPr>
            <p:ph type="ctrTitle"/>
          </p:nvPr>
        </p:nvSpPr>
        <p:spPr>
          <a:extLst/>
        </p:spPr>
        <p:txBody>
          <a:bodyPr>
            <a:normAutofit/>
          </a:bodyPr>
          <a:lstStyle/>
          <a:p>
            <a:pPr eaLnBrk="1" fontAlgn="auto" hangingPunct="1">
              <a:spcAft>
                <a:spcPts val="0"/>
              </a:spcAft>
              <a:defRPr/>
            </a:pPr>
            <a:r>
              <a:rPr smtClean="0"/>
              <a:t>Blood products</a:t>
            </a:r>
          </a:p>
        </p:txBody>
      </p:sp>
      <p:sp>
        <p:nvSpPr>
          <p:cNvPr id="132099" name="Rectangle 3"/>
          <p:cNvSpPr>
            <a:spLocks noGrp="1" noChangeArrowheads="1"/>
          </p:cNvSpPr>
          <p:nvPr>
            <p:ph type="subTitle" idx="1"/>
          </p:nvPr>
        </p:nvSpPr>
        <p:spPr>
          <a:xfrm>
            <a:off x="433388" y="1544638"/>
            <a:ext cx="6480175" cy="1752600"/>
          </a:xfrm>
        </p:spPr>
        <p:txBody>
          <a:bodyPr/>
          <a:lstStyle/>
          <a:p>
            <a:pPr eaLnBrk="1" hangingPunct="1"/>
            <a:r>
              <a:rPr lang="en-US" altLang="en-US" smtClean="0"/>
              <a:t>Blood transfusion guide </a:t>
            </a:r>
          </a:p>
          <a:p>
            <a:pPr eaLnBrk="1" hangingPunct="1"/>
            <a:r>
              <a:rPr lang="en-US" altLang="en-US" smtClean="0"/>
              <a:t>(LHSC on line)</a:t>
            </a:r>
          </a:p>
        </p:txBody>
      </p:sp>
      <p:sp>
        <p:nvSpPr>
          <p:cNvPr id="13210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85800" y="333375"/>
            <a:ext cx="7772400" cy="719138"/>
          </a:xfrm>
        </p:spPr>
        <p:txBody>
          <a:bodyPr>
            <a:normAutofit fontScale="90000"/>
          </a:bodyPr>
          <a:lstStyle/>
          <a:p>
            <a:pPr eaLnBrk="1" fontAlgn="auto" hangingPunct="1">
              <a:spcAft>
                <a:spcPts val="0"/>
              </a:spcAft>
              <a:defRPr/>
            </a:pPr>
            <a:r>
              <a:rPr lang="en-US" smtClean="0">
                <a:solidFill>
                  <a:srgbClr val="7B9899"/>
                </a:solidFill>
              </a:rPr>
              <a:t>Cardiac Output</a:t>
            </a:r>
          </a:p>
        </p:txBody>
      </p:sp>
      <p:sp>
        <p:nvSpPr>
          <p:cNvPr id="17411" name="Rectangle 3"/>
          <p:cNvSpPr>
            <a:spLocks noGrp="1" noChangeArrowheads="1"/>
          </p:cNvSpPr>
          <p:nvPr>
            <p:ph idx="1"/>
          </p:nvPr>
        </p:nvSpPr>
        <p:spPr>
          <a:xfrm>
            <a:off x="827088" y="1557338"/>
            <a:ext cx="7707312" cy="4538662"/>
          </a:xfrm>
        </p:spPr>
        <p:txBody>
          <a:bodyPr/>
          <a:lstStyle/>
          <a:p>
            <a:pPr eaLnBrk="1" hangingPunct="1">
              <a:buFontTx/>
              <a:buNone/>
            </a:pPr>
            <a:endParaRPr lang="en-US" altLang="en-US" smtClean="0"/>
          </a:p>
          <a:p>
            <a:pPr eaLnBrk="1" hangingPunct="1">
              <a:buFontTx/>
              <a:buNone/>
            </a:pPr>
            <a:r>
              <a:rPr lang="en-US" altLang="en-US" smtClean="0"/>
              <a:t>Cardiac Output (CO= 4.5-6 L/min)</a:t>
            </a:r>
          </a:p>
          <a:p>
            <a:pPr algn="ctr" eaLnBrk="1" hangingPunct="1">
              <a:buFontTx/>
              <a:buNone/>
            </a:pPr>
            <a:endParaRPr lang="en-US" altLang="en-US" smtClean="0"/>
          </a:p>
          <a:p>
            <a:pPr lvl="1" eaLnBrk="1" hangingPunct="1">
              <a:buFont typeface="Wingdings" pitchFamily="2" charset="2"/>
              <a:buNone/>
            </a:pPr>
            <a:r>
              <a:rPr lang="en-US" altLang="en-US" sz="3200" smtClean="0"/>
              <a:t>= Heart Rate  x  Stroke Volume</a:t>
            </a:r>
          </a:p>
          <a:p>
            <a:pPr eaLnBrk="1" hangingPunct="1">
              <a:buFontTx/>
              <a:buNone/>
            </a:pPr>
            <a:r>
              <a:rPr lang="en-US" altLang="en-US" smtClean="0"/>
              <a:t>    		</a:t>
            </a:r>
          </a:p>
          <a:p>
            <a:pPr eaLnBrk="1" hangingPunct="1">
              <a:buFontTx/>
              <a:buNone/>
            </a:pPr>
            <a:endParaRPr lang="en-US" altLang="en-US" smtClean="0"/>
          </a:p>
          <a:p>
            <a:pPr eaLnBrk="1" hangingPunct="1">
              <a:buFontTx/>
              <a:buNone/>
            </a:pPr>
            <a:endParaRPr lang="en-US" altLang="en-US" smtClean="0"/>
          </a:p>
        </p:txBody>
      </p:sp>
      <p:sp>
        <p:nvSpPr>
          <p:cNvPr id="1741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684213" y="260350"/>
            <a:ext cx="7772400" cy="762000"/>
          </a:xfrm>
        </p:spPr>
        <p:txBody>
          <a:bodyPr/>
          <a:lstStyle/>
          <a:p>
            <a:pPr eaLnBrk="1" hangingPunct="1"/>
            <a:r>
              <a:rPr lang="en-US" altLang="en-US" smtClean="0">
                <a:solidFill>
                  <a:srgbClr val="7B9899"/>
                </a:solidFill>
              </a:rPr>
              <a:t>Blood  Products</a:t>
            </a:r>
          </a:p>
        </p:txBody>
      </p:sp>
      <p:sp>
        <p:nvSpPr>
          <p:cNvPr id="133123" name="Rectangle 3"/>
          <p:cNvSpPr>
            <a:spLocks noGrp="1" noChangeArrowheads="1"/>
          </p:cNvSpPr>
          <p:nvPr>
            <p:ph idx="1"/>
          </p:nvPr>
        </p:nvSpPr>
        <p:spPr/>
        <p:txBody>
          <a:bodyPr/>
          <a:lstStyle/>
          <a:p>
            <a:pPr eaLnBrk="1" hangingPunct="1"/>
            <a:r>
              <a:rPr lang="en-US" altLang="en-US" sz="2800" smtClean="0"/>
              <a:t>consent required prior to infusion (MD**)</a:t>
            </a:r>
          </a:p>
          <a:p>
            <a:pPr eaLnBrk="1" hangingPunct="1"/>
            <a:r>
              <a:rPr lang="en-US" altLang="en-US" sz="2800" smtClean="0"/>
              <a:t>refer to on line manual</a:t>
            </a:r>
          </a:p>
          <a:p>
            <a:pPr lvl="1" eaLnBrk="1" hangingPunct="1"/>
            <a:r>
              <a:rPr lang="en-US" altLang="en-US" sz="2400" smtClean="0"/>
              <a:t>zero tolerance for labeling specimens</a:t>
            </a:r>
          </a:p>
          <a:p>
            <a:pPr lvl="1" eaLnBrk="1" hangingPunct="1"/>
            <a:r>
              <a:rPr lang="en-US" altLang="en-US" sz="2400" smtClean="0"/>
              <a:t>PIN, signature</a:t>
            </a:r>
          </a:p>
          <a:p>
            <a:pPr lvl="1" eaLnBrk="1" hangingPunct="1"/>
            <a:r>
              <a:rPr lang="en-US" altLang="en-US" sz="2400" smtClean="0"/>
              <a:t>BTLCT for all cross matched blood</a:t>
            </a:r>
          </a:p>
          <a:p>
            <a:pPr eaLnBrk="1" hangingPunct="1"/>
            <a:r>
              <a:rPr lang="en-US" altLang="en-US" sz="2800" smtClean="0"/>
              <a:t>check blood in patients presence at bedside</a:t>
            </a:r>
          </a:p>
          <a:p>
            <a:pPr eaLnBrk="1" hangingPunct="1"/>
            <a:r>
              <a:rPr lang="en-US" altLang="en-US" sz="2800" smtClean="0"/>
              <a:t>monitor for transfusion reactions: VS at 15`, 30` and q1hr</a:t>
            </a:r>
          </a:p>
          <a:p>
            <a:pPr eaLnBrk="1" hangingPunct="1"/>
            <a:r>
              <a:rPr lang="en-US" altLang="en-US" sz="2800" smtClean="0"/>
              <a:t>change tubing q 2 units</a:t>
            </a:r>
          </a:p>
          <a:p>
            <a:pPr eaLnBrk="1" hangingPunct="1"/>
            <a:endParaRPr lang="en-US" altLang="en-US" sz="2800" smtClean="0"/>
          </a:p>
        </p:txBody>
      </p:sp>
      <p:sp>
        <p:nvSpPr>
          <p:cNvPr id="13312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pPr eaLnBrk="1" hangingPunct="1"/>
            <a:r>
              <a:rPr lang="en-US" altLang="en-US" smtClean="0"/>
              <a:t>ACLS</a:t>
            </a:r>
          </a:p>
        </p:txBody>
      </p:sp>
      <p:sp>
        <p:nvSpPr>
          <p:cNvPr id="3" name="Content Placeholder 2"/>
          <p:cNvSpPr>
            <a:spLocks noGrp="1"/>
          </p:cNvSpPr>
          <p:nvPr>
            <p:ph idx="1"/>
          </p:nvPr>
        </p:nvSpPr>
        <p:spPr/>
        <p:txBody>
          <a:bodyPr>
            <a:normAutofit/>
          </a:bodyPr>
          <a:lstStyle/>
          <a:p>
            <a:pPr marL="0" indent="0" eaLnBrk="1" fontAlgn="auto" hangingPunct="1">
              <a:spcAft>
                <a:spcPts val="0"/>
              </a:spcAft>
              <a:buFont typeface="Wingdings 2" pitchFamily="18" charset="2"/>
              <a:buNone/>
              <a:defRPr/>
            </a:pPr>
            <a:r>
              <a:rPr lang="en-US" dirty="0" smtClean="0"/>
              <a:t>INOTROPE</a:t>
            </a:r>
          </a:p>
          <a:p>
            <a:pPr marL="420624" indent="-384048" eaLnBrk="1" fontAlgn="auto" hangingPunct="1">
              <a:spcAft>
                <a:spcPts val="0"/>
              </a:spcAft>
              <a:buFont typeface="Wingdings 2"/>
              <a:buChar char=""/>
              <a:defRPr/>
            </a:pPr>
            <a:r>
              <a:rPr lang="en-US" dirty="0" smtClean="0"/>
              <a:t>Alters force or energy of muscular contractions</a:t>
            </a:r>
          </a:p>
          <a:p>
            <a:pPr marL="0" indent="0" eaLnBrk="1" fontAlgn="auto" hangingPunct="1">
              <a:spcAft>
                <a:spcPts val="0"/>
              </a:spcAft>
              <a:buFont typeface="Wingdings 2" pitchFamily="18" charset="2"/>
              <a:buNone/>
              <a:defRPr/>
            </a:pPr>
            <a:endParaRPr lang="en-US" dirty="0"/>
          </a:p>
        </p:txBody>
      </p:sp>
      <p:sp>
        <p:nvSpPr>
          <p:cNvPr id="13414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graphicFrame>
        <p:nvGraphicFramePr>
          <p:cNvPr id="4" name="Table 3"/>
          <p:cNvGraphicFramePr>
            <a:graphicFrameLocks noGrp="1"/>
          </p:cNvGraphicFramePr>
          <p:nvPr/>
        </p:nvGraphicFramePr>
        <p:xfrm>
          <a:off x="755650" y="2781300"/>
          <a:ext cx="7777164" cy="3178174"/>
        </p:xfrm>
        <a:graphic>
          <a:graphicData uri="http://schemas.openxmlformats.org/drawingml/2006/table">
            <a:tbl>
              <a:tblPr firstRow="1" firstCol="1" bandRow="1">
                <a:tableStyleId>{5C22544A-7EE6-4342-B048-85BDC9FD1C3A}</a:tableStyleId>
              </a:tblPr>
              <a:tblGrid>
                <a:gridCol w="3888582"/>
                <a:gridCol w="3888582"/>
              </a:tblGrid>
              <a:tr h="210311">
                <a:tc>
                  <a:txBody>
                    <a:bodyPr/>
                    <a:lstStyle/>
                    <a:p>
                      <a:pPr marL="0" marR="0" algn="ctr">
                        <a:lnSpc>
                          <a:spcPct val="115000"/>
                        </a:lnSpc>
                        <a:spcBef>
                          <a:spcPts val="0"/>
                        </a:spcBef>
                        <a:spcAft>
                          <a:spcPts val="0"/>
                        </a:spcAft>
                      </a:pPr>
                      <a:r>
                        <a:rPr lang="en-US" sz="1200" dirty="0">
                          <a:effectLst/>
                        </a:rPr>
                        <a:t>POSITIVE Inotropic agent</a:t>
                      </a:r>
                      <a:endParaRPr lang="en-US" sz="1200" dirty="0">
                        <a:effectLst/>
                        <a:latin typeface="Calibri"/>
                        <a:ea typeface="Calibri"/>
                        <a:cs typeface="Times New Roman"/>
                      </a:endParaRPr>
                    </a:p>
                  </a:txBody>
                  <a:tcPr marL="68583" marR="68583" marT="0" marB="0"/>
                </a:tc>
                <a:tc>
                  <a:txBody>
                    <a:bodyPr/>
                    <a:lstStyle/>
                    <a:p>
                      <a:pPr marL="0" marR="0" algn="ctr">
                        <a:lnSpc>
                          <a:spcPct val="115000"/>
                        </a:lnSpc>
                        <a:spcBef>
                          <a:spcPts val="0"/>
                        </a:spcBef>
                        <a:spcAft>
                          <a:spcPts val="0"/>
                        </a:spcAft>
                      </a:pPr>
                      <a:r>
                        <a:rPr lang="en-US" sz="1200">
                          <a:effectLst/>
                        </a:rPr>
                        <a:t>NEGATIVE Inotropic agent</a:t>
                      </a:r>
                      <a:endParaRPr lang="en-US" sz="1200">
                        <a:effectLst/>
                        <a:latin typeface="Calibri"/>
                        <a:ea typeface="Calibri"/>
                        <a:cs typeface="Times New Roman"/>
                      </a:endParaRPr>
                    </a:p>
                  </a:txBody>
                  <a:tcPr marL="68583" marR="68583" marT="0" marB="0"/>
                </a:tc>
              </a:tr>
              <a:tr h="842129">
                <a:tc>
                  <a:txBody>
                    <a:bodyPr/>
                    <a:lstStyle/>
                    <a:p>
                      <a:pPr marL="0" marR="0" algn="ctr">
                        <a:lnSpc>
                          <a:spcPct val="115000"/>
                        </a:lnSpc>
                        <a:spcBef>
                          <a:spcPts val="0"/>
                        </a:spcBef>
                        <a:spcAft>
                          <a:spcPts val="0"/>
                        </a:spcAft>
                      </a:pPr>
                      <a:r>
                        <a:rPr lang="en-US" sz="1200" u="sng" dirty="0">
                          <a:effectLst/>
                        </a:rPr>
                        <a:t>Increases strength of muscular contraction</a:t>
                      </a:r>
                      <a:r>
                        <a:rPr lang="en-US" sz="1200" dirty="0">
                          <a:effectLst/>
                        </a:rPr>
                        <a:t>. </a:t>
                      </a:r>
                    </a:p>
                    <a:p>
                      <a:pPr marL="0" marR="0" algn="ctr">
                        <a:lnSpc>
                          <a:spcPct val="115000"/>
                        </a:lnSpc>
                        <a:spcBef>
                          <a:spcPts val="0"/>
                        </a:spcBef>
                        <a:spcAft>
                          <a:spcPts val="0"/>
                        </a:spcAft>
                      </a:pPr>
                      <a:r>
                        <a:rPr lang="en-US" sz="1200" dirty="0">
                          <a:effectLst/>
                        </a:rPr>
                        <a:t>Used to support decompensated congestive heart failure, cardiogenic shock, septic shock, MI and cardiomyopathy.</a:t>
                      </a:r>
                      <a:endParaRPr lang="en-US" sz="1200" dirty="0">
                        <a:effectLst/>
                        <a:latin typeface="Calibri"/>
                        <a:ea typeface="Calibri"/>
                        <a:cs typeface="Times New Roman"/>
                      </a:endParaRPr>
                    </a:p>
                  </a:txBody>
                  <a:tcPr marL="68583" marR="68583" marT="0" marB="0">
                    <a:solidFill>
                      <a:schemeClr val="accent1">
                        <a:lumMod val="75000"/>
                      </a:schemeClr>
                    </a:solidFill>
                  </a:tcPr>
                </a:tc>
                <a:tc>
                  <a:txBody>
                    <a:bodyPr/>
                    <a:lstStyle/>
                    <a:p>
                      <a:pPr marL="0" marR="0" algn="ctr">
                        <a:lnSpc>
                          <a:spcPct val="115000"/>
                        </a:lnSpc>
                        <a:spcBef>
                          <a:spcPts val="0"/>
                        </a:spcBef>
                        <a:spcAft>
                          <a:spcPts val="0"/>
                        </a:spcAft>
                      </a:pPr>
                      <a:r>
                        <a:rPr lang="en-US" sz="1200">
                          <a:effectLst/>
                        </a:rPr>
                        <a:t>Decreases myocardial contractility.</a:t>
                      </a:r>
                    </a:p>
                    <a:p>
                      <a:pPr marL="0" marR="0" algn="ctr">
                        <a:lnSpc>
                          <a:spcPct val="115000"/>
                        </a:lnSpc>
                        <a:spcBef>
                          <a:spcPts val="0"/>
                        </a:spcBef>
                        <a:spcAft>
                          <a:spcPts val="0"/>
                        </a:spcAft>
                      </a:pPr>
                      <a:r>
                        <a:rPr lang="en-US" sz="1200">
                          <a:effectLst/>
                        </a:rPr>
                        <a:t>Decreases cardiac workload like in angina. Care should be taken as may exacerbate heart failure.</a:t>
                      </a:r>
                      <a:endParaRPr lang="en-US" sz="1200">
                        <a:effectLst/>
                        <a:latin typeface="Calibri"/>
                        <a:ea typeface="Calibri"/>
                        <a:cs typeface="Times New Roman"/>
                      </a:endParaRPr>
                    </a:p>
                  </a:txBody>
                  <a:tcPr marL="68583" marR="68583" marT="0" marB="0"/>
                </a:tc>
              </a:tr>
              <a:tr h="2125734">
                <a:tc>
                  <a:txBody>
                    <a:bodyPr/>
                    <a:lstStyle/>
                    <a:p>
                      <a:pPr marL="0" marR="0" algn="ctr">
                        <a:lnSpc>
                          <a:spcPct val="115000"/>
                        </a:lnSpc>
                        <a:spcBef>
                          <a:spcPts val="0"/>
                        </a:spcBef>
                        <a:spcAft>
                          <a:spcPts val="0"/>
                        </a:spcAft>
                      </a:pPr>
                      <a:r>
                        <a:rPr lang="en-US" sz="1600" dirty="0">
                          <a:effectLst/>
                        </a:rPr>
                        <a:t>Dopamine </a:t>
                      </a:r>
                    </a:p>
                    <a:p>
                      <a:pPr marL="0" marR="0" algn="ctr">
                        <a:lnSpc>
                          <a:spcPct val="115000"/>
                        </a:lnSpc>
                        <a:spcBef>
                          <a:spcPts val="0"/>
                        </a:spcBef>
                        <a:spcAft>
                          <a:spcPts val="0"/>
                        </a:spcAft>
                      </a:pPr>
                      <a:r>
                        <a:rPr lang="en-US" sz="1600" dirty="0" err="1">
                          <a:effectLst/>
                        </a:rPr>
                        <a:t>Dobutamine</a:t>
                      </a:r>
                      <a:endParaRPr lang="en-US" sz="1600" dirty="0">
                        <a:effectLst/>
                      </a:endParaRPr>
                    </a:p>
                    <a:p>
                      <a:pPr marL="0" marR="0" algn="ctr">
                        <a:lnSpc>
                          <a:spcPct val="115000"/>
                        </a:lnSpc>
                        <a:spcBef>
                          <a:spcPts val="0"/>
                        </a:spcBef>
                        <a:spcAft>
                          <a:spcPts val="0"/>
                        </a:spcAft>
                      </a:pPr>
                      <a:r>
                        <a:rPr lang="en-US" sz="1600" dirty="0">
                          <a:effectLst/>
                        </a:rPr>
                        <a:t>Epinephrine</a:t>
                      </a:r>
                    </a:p>
                    <a:p>
                      <a:pPr marL="0" marR="0" algn="ctr">
                        <a:lnSpc>
                          <a:spcPct val="115000"/>
                        </a:lnSpc>
                        <a:spcBef>
                          <a:spcPts val="0"/>
                        </a:spcBef>
                        <a:spcAft>
                          <a:spcPts val="0"/>
                        </a:spcAft>
                      </a:pPr>
                      <a:r>
                        <a:rPr lang="en-US" sz="1600" dirty="0">
                          <a:effectLst/>
                        </a:rPr>
                        <a:t>Norepinephrine</a:t>
                      </a:r>
                    </a:p>
                    <a:p>
                      <a:pPr marL="0" marR="0" algn="ctr">
                        <a:lnSpc>
                          <a:spcPct val="115000"/>
                        </a:lnSpc>
                        <a:spcBef>
                          <a:spcPts val="0"/>
                        </a:spcBef>
                        <a:spcAft>
                          <a:spcPts val="0"/>
                        </a:spcAft>
                      </a:pPr>
                      <a:r>
                        <a:rPr lang="en-US" sz="1600" dirty="0">
                          <a:effectLst/>
                        </a:rPr>
                        <a:t>Digoxin</a:t>
                      </a:r>
                    </a:p>
                    <a:p>
                      <a:pPr marL="0" marR="0" algn="ctr">
                        <a:lnSpc>
                          <a:spcPct val="115000"/>
                        </a:lnSpc>
                        <a:spcBef>
                          <a:spcPts val="0"/>
                        </a:spcBef>
                        <a:spcAft>
                          <a:spcPts val="0"/>
                        </a:spcAft>
                      </a:pPr>
                      <a:r>
                        <a:rPr lang="en-US" sz="1600" dirty="0">
                          <a:effectLst/>
                        </a:rPr>
                        <a:t>Glucagon</a:t>
                      </a:r>
                      <a:endParaRPr lang="en-US" sz="1600" dirty="0">
                        <a:effectLst/>
                        <a:latin typeface="Calibri"/>
                        <a:ea typeface="Calibri"/>
                        <a:cs typeface="Times New Roman"/>
                      </a:endParaRPr>
                    </a:p>
                  </a:txBody>
                  <a:tcPr marL="68583" marR="68583" marT="0" marB="0">
                    <a:solidFill>
                      <a:schemeClr val="accent1">
                        <a:lumMod val="60000"/>
                        <a:lumOff val="40000"/>
                      </a:schemeClr>
                    </a:solidFill>
                  </a:tcPr>
                </a:tc>
                <a:tc>
                  <a:txBody>
                    <a:bodyPr/>
                    <a:lstStyle/>
                    <a:p>
                      <a:pPr marL="0" marR="0" algn="ctr">
                        <a:lnSpc>
                          <a:spcPct val="115000"/>
                        </a:lnSpc>
                        <a:spcBef>
                          <a:spcPts val="0"/>
                        </a:spcBef>
                        <a:spcAft>
                          <a:spcPts val="0"/>
                        </a:spcAft>
                      </a:pPr>
                      <a:r>
                        <a:rPr lang="en-US" sz="1200" u="sng" dirty="0">
                          <a:effectLst/>
                        </a:rPr>
                        <a:t>Beta Blockers: </a:t>
                      </a:r>
                      <a:endParaRPr lang="en-US" sz="1200" dirty="0">
                        <a:effectLst/>
                      </a:endParaRPr>
                    </a:p>
                    <a:p>
                      <a:pPr marL="0" marR="0" algn="ctr">
                        <a:lnSpc>
                          <a:spcPct val="115000"/>
                        </a:lnSpc>
                        <a:spcBef>
                          <a:spcPts val="0"/>
                        </a:spcBef>
                        <a:spcAft>
                          <a:spcPts val="0"/>
                        </a:spcAft>
                      </a:pPr>
                      <a:r>
                        <a:rPr lang="en-US" sz="1200" dirty="0" err="1">
                          <a:effectLst/>
                        </a:rPr>
                        <a:t>Bisoprolol</a:t>
                      </a:r>
                      <a:endParaRPr lang="en-US" sz="1200" dirty="0">
                        <a:effectLst/>
                      </a:endParaRPr>
                    </a:p>
                    <a:p>
                      <a:pPr marL="0" marR="0" algn="ctr">
                        <a:lnSpc>
                          <a:spcPct val="115000"/>
                        </a:lnSpc>
                        <a:spcBef>
                          <a:spcPts val="0"/>
                        </a:spcBef>
                        <a:spcAft>
                          <a:spcPts val="0"/>
                        </a:spcAft>
                      </a:pPr>
                      <a:r>
                        <a:rPr lang="en-US" sz="1200" dirty="0" err="1">
                          <a:effectLst/>
                        </a:rPr>
                        <a:t>Metoprolol</a:t>
                      </a:r>
                      <a:endParaRPr lang="en-US" sz="1200" dirty="0">
                        <a:effectLst/>
                      </a:endParaRPr>
                    </a:p>
                    <a:p>
                      <a:pPr marL="0" marR="0" algn="ctr">
                        <a:lnSpc>
                          <a:spcPct val="115000"/>
                        </a:lnSpc>
                        <a:spcBef>
                          <a:spcPts val="0"/>
                        </a:spcBef>
                        <a:spcAft>
                          <a:spcPts val="0"/>
                        </a:spcAft>
                      </a:pPr>
                      <a:r>
                        <a:rPr lang="en-US" sz="1200" u="sng" dirty="0">
                          <a:effectLst/>
                        </a:rPr>
                        <a:t>Calcium Channel Blockers:</a:t>
                      </a:r>
                      <a:endParaRPr lang="en-US" sz="1200" dirty="0">
                        <a:effectLst/>
                      </a:endParaRPr>
                    </a:p>
                    <a:p>
                      <a:pPr marL="0" marR="0" algn="ctr">
                        <a:lnSpc>
                          <a:spcPct val="115000"/>
                        </a:lnSpc>
                        <a:spcBef>
                          <a:spcPts val="0"/>
                        </a:spcBef>
                        <a:spcAft>
                          <a:spcPts val="0"/>
                        </a:spcAft>
                      </a:pPr>
                      <a:r>
                        <a:rPr lang="en-US" sz="1200" dirty="0">
                          <a:effectLst/>
                        </a:rPr>
                        <a:t> </a:t>
                      </a:r>
                      <a:r>
                        <a:rPr lang="en-US" sz="1200" dirty="0" err="1">
                          <a:effectLst/>
                        </a:rPr>
                        <a:t>Diltiazem</a:t>
                      </a:r>
                      <a:endParaRPr lang="en-US" sz="1200" dirty="0">
                        <a:effectLst/>
                      </a:endParaRPr>
                    </a:p>
                    <a:p>
                      <a:pPr marL="0" marR="0" algn="ctr">
                        <a:lnSpc>
                          <a:spcPct val="115000"/>
                        </a:lnSpc>
                        <a:spcBef>
                          <a:spcPts val="0"/>
                        </a:spcBef>
                        <a:spcAft>
                          <a:spcPts val="0"/>
                        </a:spcAft>
                      </a:pPr>
                      <a:r>
                        <a:rPr lang="en-US" sz="1200" dirty="0">
                          <a:effectLst/>
                        </a:rPr>
                        <a:t>Verapamil</a:t>
                      </a:r>
                    </a:p>
                    <a:p>
                      <a:pPr marL="0" marR="0" algn="ctr">
                        <a:lnSpc>
                          <a:spcPct val="115000"/>
                        </a:lnSpc>
                        <a:spcBef>
                          <a:spcPts val="0"/>
                        </a:spcBef>
                        <a:spcAft>
                          <a:spcPts val="0"/>
                        </a:spcAft>
                      </a:pPr>
                      <a:r>
                        <a:rPr lang="en-US" sz="1200" u="sng" dirty="0" err="1">
                          <a:effectLst/>
                        </a:rPr>
                        <a:t>Antiarrhythmics</a:t>
                      </a:r>
                      <a:r>
                        <a:rPr lang="en-US" sz="1200" u="sng" dirty="0">
                          <a:effectLst/>
                        </a:rPr>
                        <a:t>:</a:t>
                      </a:r>
                      <a:endParaRPr lang="en-US" sz="1200" dirty="0">
                        <a:effectLst/>
                      </a:endParaRPr>
                    </a:p>
                    <a:p>
                      <a:pPr marL="0" marR="0" algn="ctr">
                        <a:lnSpc>
                          <a:spcPct val="115000"/>
                        </a:lnSpc>
                        <a:spcBef>
                          <a:spcPts val="0"/>
                        </a:spcBef>
                        <a:spcAft>
                          <a:spcPts val="0"/>
                        </a:spcAft>
                      </a:pPr>
                      <a:r>
                        <a:rPr lang="en-US" sz="1200" dirty="0">
                          <a:effectLst/>
                        </a:rPr>
                        <a:t> Quinine</a:t>
                      </a:r>
                    </a:p>
                    <a:p>
                      <a:pPr marL="0" marR="0" algn="ctr">
                        <a:lnSpc>
                          <a:spcPct val="115000"/>
                        </a:lnSpc>
                        <a:spcBef>
                          <a:spcPts val="0"/>
                        </a:spcBef>
                        <a:spcAft>
                          <a:spcPts val="0"/>
                        </a:spcAft>
                      </a:pPr>
                      <a:r>
                        <a:rPr lang="en-US" sz="1200" dirty="0">
                          <a:effectLst/>
                        </a:rPr>
                        <a:t>Procainamide</a:t>
                      </a:r>
                    </a:p>
                    <a:p>
                      <a:pPr marL="0" marR="0" algn="ctr">
                        <a:lnSpc>
                          <a:spcPct val="115000"/>
                        </a:lnSpc>
                        <a:spcBef>
                          <a:spcPts val="0"/>
                        </a:spcBef>
                        <a:spcAft>
                          <a:spcPts val="0"/>
                        </a:spcAft>
                      </a:pPr>
                      <a:r>
                        <a:rPr lang="en-US" sz="1200" dirty="0">
                          <a:effectLst/>
                        </a:rPr>
                        <a:t> </a:t>
                      </a:r>
                      <a:endParaRPr lang="en-US" sz="1200" dirty="0">
                        <a:effectLst/>
                        <a:latin typeface="Calibri"/>
                        <a:ea typeface="Calibri"/>
                        <a:cs typeface="Times New Roman"/>
                      </a:endParaRPr>
                    </a:p>
                  </a:txBody>
                  <a:tcPr marL="68583" marR="68583" marT="0" marB="0"/>
                </a:tc>
              </a:tr>
            </a:tbl>
          </a:graphicData>
        </a:graphic>
      </p:graphicFrame>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pPr eaLnBrk="1" hangingPunct="1"/>
            <a:r>
              <a:rPr lang="en-US" altLang="en-US" smtClean="0"/>
              <a:t>ACLS</a:t>
            </a:r>
          </a:p>
        </p:txBody>
      </p:sp>
      <p:sp>
        <p:nvSpPr>
          <p:cNvPr id="3" name="Content Placeholder 2"/>
          <p:cNvSpPr>
            <a:spLocks noGrp="1"/>
          </p:cNvSpPr>
          <p:nvPr>
            <p:ph idx="1"/>
          </p:nvPr>
        </p:nvSpPr>
        <p:spPr/>
        <p:txBody>
          <a:bodyPr>
            <a:normAutofit/>
          </a:bodyPr>
          <a:lstStyle/>
          <a:p>
            <a:pPr marL="0" indent="0" eaLnBrk="1" fontAlgn="auto" hangingPunct="1">
              <a:spcAft>
                <a:spcPts val="0"/>
              </a:spcAft>
              <a:buFont typeface="Wingdings 2" pitchFamily="18" charset="2"/>
              <a:buNone/>
              <a:defRPr/>
            </a:pPr>
            <a:r>
              <a:rPr lang="en-US" dirty="0" smtClean="0"/>
              <a:t>CHRONOTROPE</a:t>
            </a:r>
          </a:p>
          <a:p>
            <a:pPr marL="420624" indent="-384048" eaLnBrk="1" fontAlgn="auto" hangingPunct="1">
              <a:spcAft>
                <a:spcPts val="0"/>
              </a:spcAft>
              <a:buFont typeface="Wingdings 2"/>
              <a:buChar char=""/>
              <a:defRPr/>
            </a:pPr>
            <a:r>
              <a:rPr lang="en-US" dirty="0" smtClean="0"/>
              <a:t>Changes heart rate by affecting nerves controlling the heart or by changing the rhythm produced by the SA node.</a:t>
            </a:r>
          </a:p>
          <a:p>
            <a:pPr marL="420624" indent="-384048" eaLnBrk="1" fontAlgn="auto" hangingPunct="1">
              <a:spcAft>
                <a:spcPts val="0"/>
              </a:spcAft>
              <a:buFont typeface="Wingdings 2"/>
              <a:buChar char=""/>
              <a:defRPr/>
            </a:pPr>
            <a:endParaRPr lang="en-US" dirty="0"/>
          </a:p>
        </p:txBody>
      </p:sp>
      <p:sp>
        <p:nvSpPr>
          <p:cNvPr id="13517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graphicFrame>
        <p:nvGraphicFramePr>
          <p:cNvPr id="4" name="Table 3"/>
          <p:cNvGraphicFramePr>
            <a:graphicFrameLocks noGrp="1"/>
          </p:cNvGraphicFramePr>
          <p:nvPr/>
        </p:nvGraphicFramePr>
        <p:xfrm>
          <a:off x="900113" y="3357563"/>
          <a:ext cx="7559676" cy="2951162"/>
        </p:xfrm>
        <a:graphic>
          <a:graphicData uri="http://schemas.openxmlformats.org/drawingml/2006/table">
            <a:tbl>
              <a:tblPr firstRow="1" firstCol="1" bandRow="1">
                <a:tableStyleId>{5C22544A-7EE6-4342-B048-85BDC9FD1C3A}</a:tableStyleId>
              </a:tblPr>
              <a:tblGrid>
                <a:gridCol w="3779838"/>
                <a:gridCol w="3779838"/>
              </a:tblGrid>
              <a:tr h="313709">
                <a:tc>
                  <a:txBody>
                    <a:bodyPr/>
                    <a:lstStyle/>
                    <a:p>
                      <a:pPr marL="0" marR="0" algn="ctr">
                        <a:lnSpc>
                          <a:spcPct val="115000"/>
                        </a:lnSpc>
                        <a:spcBef>
                          <a:spcPts val="0"/>
                        </a:spcBef>
                        <a:spcAft>
                          <a:spcPts val="0"/>
                        </a:spcAft>
                      </a:pPr>
                      <a:r>
                        <a:rPr lang="en-US" sz="1400">
                          <a:effectLst/>
                        </a:rPr>
                        <a:t>POSITIVE Chronotropic Agent</a:t>
                      </a:r>
                      <a:endParaRPr lang="en-US" sz="1400">
                        <a:effectLst/>
                        <a:latin typeface="Calibri"/>
                        <a:ea typeface="Calibri"/>
                        <a:cs typeface="Times New Roman"/>
                      </a:endParaRPr>
                    </a:p>
                  </a:txBody>
                  <a:tcPr marL="68569" marR="68569" marT="0" marB="0"/>
                </a:tc>
                <a:tc>
                  <a:txBody>
                    <a:bodyPr/>
                    <a:lstStyle/>
                    <a:p>
                      <a:pPr marL="0" marR="0" algn="ctr">
                        <a:lnSpc>
                          <a:spcPct val="115000"/>
                        </a:lnSpc>
                        <a:spcBef>
                          <a:spcPts val="0"/>
                        </a:spcBef>
                        <a:spcAft>
                          <a:spcPts val="0"/>
                        </a:spcAft>
                      </a:pPr>
                      <a:r>
                        <a:rPr lang="en-US" sz="1400">
                          <a:effectLst/>
                        </a:rPr>
                        <a:t>NEGATIVE Chronotropic Agent</a:t>
                      </a:r>
                      <a:endParaRPr lang="en-US" sz="1400">
                        <a:effectLst/>
                        <a:latin typeface="Calibri"/>
                        <a:ea typeface="Calibri"/>
                        <a:cs typeface="Times New Roman"/>
                      </a:endParaRPr>
                    </a:p>
                  </a:txBody>
                  <a:tcPr marL="68569" marR="68569" marT="0" marB="0"/>
                </a:tc>
              </a:tr>
              <a:tr h="313709">
                <a:tc>
                  <a:txBody>
                    <a:bodyPr/>
                    <a:lstStyle/>
                    <a:p>
                      <a:pPr marL="0" marR="0" algn="ctr">
                        <a:lnSpc>
                          <a:spcPct val="115000"/>
                        </a:lnSpc>
                        <a:spcBef>
                          <a:spcPts val="0"/>
                        </a:spcBef>
                        <a:spcAft>
                          <a:spcPts val="0"/>
                        </a:spcAft>
                      </a:pPr>
                      <a:r>
                        <a:rPr lang="en-US" sz="1400">
                          <a:effectLst/>
                        </a:rPr>
                        <a:t>Increases heart rate ie) 3</a:t>
                      </a:r>
                      <a:r>
                        <a:rPr lang="en-US" sz="1400" baseline="30000">
                          <a:effectLst/>
                        </a:rPr>
                        <a:t>rd</a:t>
                      </a:r>
                      <a:r>
                        <a:rPr lang="en-US" sz="1400">
                          <a:effectLst/>
                        </a:rPr>
                        <a:t> degree block</a:t>
                      </a:r>
                      <a:endParaRPr lang="en-US" sz="1400">
                        <a:effectLst/>
                        <a:latin typeface="Calibri"/>
                        <a:ea typeface="Calibri"/>
                        <a:cs typeface="Times New Roman"/>
                      </a:endParaRPr>
                    </a:p>
                  </a:txBody>
                  <a:tcPr marL="68569" marR="68569" marT="0" marB="0"/>
                </a:tc>
                <a:tc>
                  <a:txBody>
                    <a:bodyPr/>
                    <a:lstStyle/>
                    <a:p>
                      <a:pPr marL="0" marR="0" algn="ctr">
                        <a:lnSpc>
                          <a:spcPct val="115000"/>
                        </a:lnSpc>
                        <a:spcBef>
                          <a:spcPts val="0"/>
                        </a:spcBef>
                        <a:spcAft>
                          <a:spcPts val="0"/>
                        </a:spcAft>
                      </a:pPr>
                      <a:r>
                        <a:rPr lang="en-US" sz="1400">
                          <a:effectLst/>
                        </a:rPr>
                        <a:t>Decreases heart rate – ie) SVT</a:t>
                      </a:r>
                      <a:endParaRPr lang="en-US" sz="1400">
                        <a:effectLst/>
                        <a:latin typeface="Calibri"/>
                        <a:ea typeface="Calibri"/>
                        <a:cs typeface="Times New Roman"/>
                      </a:endParaRPr>
                    </a:p>
                  </a:txBody>
                  <a:tcPr marL="68569" marR="68569" marT="0" marB="0"/>
                </a:tc>
              </a:tr>
              <a:tr h="2323744">
                <a:tc>
                  <a:txBody>
                    <a:bodyPr/>
                    <a:lstStyle/>
                    <a:p>
                      <a:pPr marL="0" marR="0" algn="ctr">
                        <a:lnSpc>
                          <a:spcPct val="115000"/>
                        </a:lnSpc>
                        <a:spcBef>
                          <a:spcPts val="0"/>
                        </a:spcBef>
                        <a:spcAft>
                          <a:spcPts val="0"/>
                        </a:spcAft>
                      </a:pPr>
                      <a:r>
                        <a:rPr lang="en-US" sz="1400" dirty="0">
                          <a:effectLst/>
                        </a:rPr>
                        <a:t>Atropine – First line</a:t>
                      </a:r>
                    </a:p>
                    <a:p>
                      <a:pPr marL="0" marR="0" algn="ctr">
                        <a:lnSpc>
                          <a:spcPct val="115000"/>
                        </a:lnSpc>
                        <a:spcBef>
                          <a:spcPts val="0"/>
                        </a:spcBef>
                        <a:spcAft>
                          <a:spcPts val="0"/>
                        </a:spcAft>
                      </a:pPr>
                      <a:r>
                        <a:rPr lang="en-US" sz="1400" dirty="0">
                          <a:effectLst/>
                        </a:rPr>
                        <a:t>Dopamine – Second line</a:t>
                      </a:r>
                    </a:p>
                    <a:p>
                      <a:pPr marL="0" marR="0" algn="ctr">
                        <a:lnSpc>
                          <a:spcPct val="115000"/>
                        </a:lnSpc>
                        <a:spcBef>
                          <a:spcPts val="0"/>
                        </a:spcBef>
                        <a:spcAft>
                          <a:spcPts val="0"/>
                        </a:spcAft>
                      </a:pPr>
                      <a:r>
                        <a:rPr lang="en-US" sz="1400" dirty="0">
                          <a:effectLst/>
                        </a:rPr>
                        <a:t>Epinephrine – Third</a:t>
                      </a:r>
                    </a:p>
                    <a:p>
                      <a:pPr marL="0" marR="0" algn="ctr">
                        <a:lnSpc>
                          <a:spcPct val="115000"/>
                        </a:lnSpc>
                        <a:spcBef>
                          <a:spcPts val="0"/>
                        </a:spcBef>
                        <a:spcAft>
                          <a:spcPts val="0"/>
                        </a:spcAft>
                      </a:pPr>
                      <a:r>
                        <a:rPr lang="en-US" sz="1400" dirty="0">
                          <a:effectLst/>
                        </a:rPr>
                        <a:t>*Dopamine and Epinephrine can be equally effective and an alternative to external pacing when Atropine is ineffective.</a:t>
                      </a:r>
                      <a:endParaRPr lang="en-US" sz="1400" dirty="0">
                        <a:effectLst/>
                        <a:latin typeface="Calibri"/>
                        <a:ea typeface="Calibri"/>
                        <a:cs typeface="Times New Roman"/>
                      </a:endParaRPr>
                    </a:p>
                  </a:txBody>
                  <a:tcPr marL="68569" marR="68569" marT="0" marB="0"/>
                </a:tc>
                <a:tc>
                  <a:txBody>
                    <a:bodyPr/>
                    <a:lstStyle/>
                    <a:p>
                      <a:pPr marL="0" marR="0" algn="ctr">
                        <a:lnSpc>
                          <a:spcPct val="115000"/>
                        </a:lnSpc>
                        <a:spcBef>
                          <a:spcPts val="0"/>
                        </a:spcBef>
                        <a:spcAft>
                          <a:spcPts val="0"/>
                        </a:spcAft>
                      </a:pPr>
                      <a:r>
                        <a:rPr lang="en-US" sz="1400" dirty="0" err="1">
                          <a:effectLst/>
                        </a:rPr>
                        <a:t>Metoprolol</a:t>
                      </a:r>
                      <a:endParaRPr lang="en-US" sz="1400" dirty="0">
                        <a:effectLst/>
                      </a:endParaRPr>
                    </a:p>
                    <a:p>
                      <a:pPr marL="0" marR="0" algn="ctr">
                        <a:lnSpc>
                          <a:spcPct val="115000"/>
                        </a:lnSpc>
                        <a:spcBef>
                          <a:spcPts val="0"/>
                        </a:spcBef>
                        <a:spcAft>
                          <a:spcPts val="0"/>
                        </a:spcAft>
                      </a:pPr>
                      <a:r>
                        <a:rPr lang="en-US" sz="1400" dirty="0">
                          <a:effectLst/>
                        </a:rPr>
                        <a:t>Digoxin</a:t>
                      </a:r>
                    </a:p>
                    <a:p>
                      <a:pPr marL="0" marR="0" algn="ctr">
                        <a:lnSpc>
                          <a:spcPct val="115000"/>
                        </a:lnSpc>
                        <a:spcBef>
                          <a:spcPts val="0"/>
                        </a:spcBef>
                        <a:spcAft>
                          <a:spcPts val="0"/>
                        </a:spcAft>
                      </a:pPr>
                      <a:r>
                        <a:rPr lang="en-US" sz="1400" dirty="0" err="1">
                          <a:effectLst/>
                        </a:rPr>
                        <a:t>Diltiazem</a:t>
                      </a:r>
                      <a:endParaRPr lang="en-US" sz="1400" dirty="0">
                        <a:effectLst/>
                      </a:endParaRPr>
                    </a:p>
                    <a:p>
                      <a:pPr marL="0" marR="0" algn="ctr">
                        <a:lnSpc>
                          <a:spcPct val="115000"/>
                        </a:lnSpc>
                        <a:spcBef>
                          <a:spcPts val="0"/>
                        </a:spcBef>
                        <a:spcAft>
                          <a:spcPts val="0"/>
                        </a:spcAft>
                      </a:pPr>
                      <a:r>
                        <a:rPr lang="en-US" sz="1400" dirty="0">
                          <a:effectLst/>
                        </a:rPr>
                        <a:t>Verapamil</a:t>
                      </a:r>
                      <a:endParaRPr lang="en-US" sz="1400" dirty="0">
                        <a:effectLst/>
                        <a:latin typeface="Calibri"/>
                        <a:ea typeface="Calibri"/>
                        <a:cs typeface="Times New Roman"/>
                      </a:endParaRPr>
                    </a:p>
                  </a:txBody>
                  <a:tcPr marL="68569" marR="68569" marT="0" marB="0"/>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pPr eaLnBrk="1" hangingPunct="1"/>
            <a:r>
              <a:rPr lang="en-US" altLang="en-US" smtClean="0"/>
              <a:t>ACLS</a:t>
            </a:r>
          </a:p>
        </p:txBody>
      </p:sp>
      <p:sp>
        <p:nvSpPr>
          <p:cNvPr id="3" name="Content Placeholder 2"/>
          <p:cNvSpPr>
            <a:spLocks noGrp="1"/>
          </p:cNvSpPr>
          <p:nvPr>
            <p:ph idx="1"/>
          </p:nvPr>
        </p:nvSpPr>
        <p:spPr/>
        <p:txBody>
          <a:bodyPr>
            <a:normAutofit/>
          </a:bodyPr>
          <a:lstStyle/>
          <a:p>
            <a:pPr marL="0" indent="0" eaLnBrk="1" fontAlgn="auto" hangingPunct="1">
              <a:spcAft>
                <a:spcPts val="0"/>
              </a:spcAft>
              <a:buFont typeface="Wingdings 2" pitchFamily="18" charset="2"/>
              <a:buNone/>
              <a:defRPr/>
            </a:pPr>
            <a:r>
              <a:rPr lang="en-US" dirty="0" smtClean="0"/>
              <a:t>VASOPRESSOR</a:t>
            </a:r>
          </a:p>
          <a:p>
            <a:pPr marL="420624" indent="-384048" eaLnBrk="1" fontAlgn="auto" hangingPunct="1">
              <a:spcAft>
                <a:spcPts val="0"/>
              </a:spcAft>
              <a:buFont typeface="Wingdings 2"/>
              <a:buChar char=""/>
              <a:defRPr/>
            </a:pPr>
            <a:r>
              <a:rPr lang="en-US" dirty="0" smtClean="0"/>
              <a:t>Increases blood pressure by 3 different mechanisms</a:t>
            </a:r>
          </a:p>
          <a:p>
            <a:pPr marL="0" indent="0" eaLnBrk="1" fontAlgn="auto" hangingPunct="1">
              <a:spcAft>
                <a:spcPts val="0"/>
              </a:spcAft>
              <a:buFont typeface="Wingdings 2" pitchFamily="18" charset="2"/>
              <a:buNone/>
              <a:defRPr/>
            </a:pPr>
            <a:endParaRPr lang="en-US" dirty="0"/>
          </a:p>
        </p:txBody>
      </p:sp>
      <p:sp>
        <p:nvSpPr>
          <p:cNvPr id="13619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graphicFrame>
        <p:nvGraphicFramePr>
          <p:cNvPr id="4" name="Table 3"/>
          <p:cNvGraphicFramePr>
            <a:graphicFrameLocks noGrp="1"/>
          </p:cNvGraphicFramePr>
          <p:nvPr/>
        </p:nvGraphicFramePr>
        <p:xfrm>
          <a:off x="539750" y="2955925"/>
          <a:ext cx="7920037" cy="3171825"/>
        </p:xfrm>
        <a:graphic>
          <a:graphicData uri="http://schemas.openxmlformats.org/drawingml/2006/table">
            <a:tbl>
              <a:tblPr firstRow="1" firstCol="1" bandRow="1">
                <a:tableStyleId>{5C22544A-7EE6-4342-B048-85BDC9FD1C3A}</a:tableStyleId>
              </a:tblPr>
              <a:tblGrid>
                <a:gridCol w="2356300"/>
                <a:gridCol w="2356300"/>
                <a:gridCol w="3207437"/>
              </a:tblGrid>
              <a:tr h="1121664">
                <a:tc>
                  <a:txBody>
                    <a:bodyPr/>
                    <a:lstStyle/>
                    <a:p>
                      <a:pPr marL="0" marR="0" algn="ctr">
                        <a:lnSpc>
                          <a:spcPct val="115000"/>
                        </a:lnSpc>
                        <a:spcBef>
                          <a:spcPts val="0"/>
                        </a:spcBef>
                        <a:spcAft>
                          <a:spcPts val="0"/>
                        </a:spcAft>
                      </a:pPr>
                      <a:r>
                        <a:rPr lang="en-US" sz="1600" dirty="0">
                          <a:effectLst/>
                        </a:rPr>
                        <a:t>Vasoconstrictor = Increased total peripheral resistance</a:t>
                      </a:r>
                      <a:endParaRPr lang="en-US" sz="1600" dirty="0">
                        <a:effectLst/>
                        <a:latin typeface="Calibri"/>
                        <a:ea typeface="Calibri"/>
                        <a:cs typeface="Times New Roman"/>
                      </a:endParaRPr>
                    </a:p>
                  </a:txBody>
                  <a:tcPr marL="68573" marR="68573" marT="0" marB="0"/>
                </a:tc>
                <a:tc>
                  <a:txBody>
                    <a:bodyPr/>
                    <a:lstStyle/>
                    <a:p>
                      <a:pPr marL="0" marR="0" algn="ctr">
                        <a:lnSpc>
                          <a:spcPct val="115000"/>
                        </a:lnSpc>
                        <a:spcBef>
                          <a:spcPts val="0"/>
                        </a:spcBef>
                        <a:spcAft>
                          <a:spcPts val="0"/>
                        </a:spcAft>
                      </a:pPr>
                      <a:r>
                        <a:rPr lang="en-US" sz="1600" dirty="0">
                          <a:effectLst/>
                        </a:rPr>
                        <a:t>Increase sensitivity to </a:t>
                      </a:r>
                      <a:r>
                        <a:rPr lang="en-US" sz="1600" dirty="0" err="1">
                          <a:effectLst/>
                        </a:rPr>
                        <a:t>catecholamines</a:t>
                      </a:r>
                      <a:r>
                        <a:rPr lang="en-US" sz="1600" dirty="0">
                          <a:effectLst/>
                        </a:rPr>
                        <a:t> –</a:t>
                      </a:r>
                    </a:p>
                    <a:p>
                      <a:pPr marL="0" marR="0">
                        <a:lnSpc>
                          <a:spcPct val="115000"/>
                        </a:lnSpc>
                        <a:spcBef>
                          <a:spcPts val="0"/>
                        </a:spcBef>
                        <a:spcAft>
                          <a:spcPts val="0"/>
                        </a:spcAft>
                      </a:pPr>
                      <a:r>
                        <a:rPr lang="en-US" sz="1600" dirty="0">
                          <a:effectLst/>
                        </a:rPr>
                        <a:t> </a:t>
                      </a:r>
                      <a:endParaRPr lang="en-US" sz="1600" dirty="0">
                        <a:effectLst/>
                        <a:latin typeface="Calibri"/>
                        <a:ea typeface="Calibri"/>
                        <a:cs typeface="Times New Roman"/>
                      </a:endParaRPr>
                    </a:p>
                  </a:txBody>
                  <a:tcPr marL="68573" marR="68573" marT="0" marB="0"/>
                </a:tc>
                <a:tc>
                  <a:txBody>
                    <a:bodyPr/>
                    <a:lstStyle/>
                    <a:p>
                      <a:pPr marL="0" marR="0" algn="ctr">
                        <a:lnSpc>
                          <a:spcPct val="115000"/>
                        </a:lnSpc>
                        <a:spcBef>
                          <a:spcPts val="0"/>
                        </a:spcBef>
                        <a:spcAft>
                          <a:spcPts val="0"/>
                        </a:spcAft>
                      </a:pPr>
                      <a:r>
                        <a:rPr lang="en-US" sz="1600" dirty="0">
                          <a:effectLst/>
                        </a:rPr>
                        <a:t>Increase Cardiac Output</a:t>
                      </a:r>
                      <a:endParaRPr lang="en-US" sz="1600" dirty="0">
                        <a:effectLst/>
                        <a:latin typeface="Calibri"/>
                        <a:ea typeface="Calibri"/>
                        <a:cs typeface="Times New Roman"/>
                      </a:endParaRPr>
                    </a:p>
                  </a:txBody>
                  <a:tcPr marL="68573" marR="68573" marT="0" marB="0"/>
                </a:tc>
              </a:tr>
              <a:tr h="2050161">
                <a:tc>
                  <a:txBody>
                    <a:bodyPr/>
                    <a:lstStyle/>
                    <a:p>
                      <a:pPr marL="0" marR="0" algn="ctr">
                        <a:lnSpc>
                          <a:spcPct val="115000"/>
                        </a:lnSpc>
                        <a:spcBef>
                          <a:spcPts val="0"/>
                        </a:spcBef>
                        <a:spcAft>
                          <a:spcPts val="0"/>
                        </a:spcAft>
                      </a:pPr>
                      <a:r>
                        <a:rPr lang="en-US" sz="1400" dirty="0">
                          <a:effectLst/>
                        </a:rPr>
                        <a:t>Epinephrine</a:t>
                      </a:r>
                    </a:p>
                    <a:p>
                      <a:pPr marL="0" marR="0" algn="ctr">
                        <a:lnSpc>
                          <a:spcPct val="115000"/>
                        </a:lnSpc>
                        <a:spcBef>
                          <a:spcPts val="0"/>
                        </a:spcBef>
                        <a:spcAft>
                          <a:spcPts val="0"/>
                        </a:spcAft>
                      </a:pPr>
                      <a:r>
                        <a:rPr lang="en-US" sz="1400" dirty="0">
                          <a:effectLst/>
                        </a:rPr>
                        <a:t>Phenylephrine</a:t>
                      </a:r>
                    </a:p>
                    <a:p>
                      <a:pPr marL="0" marR="0" algn="ctr">
                        <a:lnSpc>
                          <a:spcPct val="115000"/>
                        </a:lnSpc>
                        <a:spcBef>
                          <a:spcPts val="0"/>
                        </a:spcBef>
                        <a:spcAft>
                          <a:spcPts val="0"/>
                        </a:spcAft>
                      </a:pPr>
                      <a:r>
                        <a:rPr lang="en-US" sz="1400" dirty="0" err="1">
                          <a:effectLst/>
                        </a:rPr>
                        <a:t>Dobutamine</a:t>
                      </a:r>
                      <a:endParaRPr lang="en-US" sz="1400" dirty="0">
                        <a:effectLst/>
                      </a:endParaRPr>
                    </a:p>
                    <a:p>
                      <a:pPr marL="0" marR="0" algn="ctr">
                        <a:lnSpc>
                          <a:spcPct val="115000"/>
                        </a:lnSpc>
                        <a:spcBef>
                          <a:spcPts val="0"/>
                        </a:spcBef>
                        <a:spcAft>
                          <a:spcPts val="0"/>
                        </a:spcAft>
                      </a:pPr>
                      <a:r>
                        <a:rPr lang="en-US" sz="1400" dirty="0">
                          <a:effectLst/>
                        </a:rPr>
                        <a:t>Dopamine</a:t>
                      </a:r>
                    </a:p>
                    <a:p>
                      <a:pPr marL="0" marR="0" algn="ctr">
                        <a:lnSpc>
                          <a:spcPct val="115000"/>
                        </a:lnSpc>
                        <a:spcBef>
                          <a:spcPts val="0"/>
                        </a:spcBef>
                        <a:spcAft>
                          <a:spcPts val="0"/>
                        </a:spcAft>
                      </a:pPr>
                      <a:r>
                        <a:rPr lang="en-US" sz="1400" dirty="0">
                          <a:effectLst/>
                        </a:rPr>
                        <a:t>Ephedrine</a:t>
                      </a:r>
                    </a:p>
                    <a:p>
                      <a:pPr marL="0" marR="0" algn="ctr">
                        <a:lnSpc>
                          <a:spcPct val="115000"/>
                        </a:lnSpc>
                        <a:spcBef>
                          <a:spcPts val="0"/>
                        </a:spcBef>
                        <a:spcAft>
                          <a:spcPts val="0"/>
                        </a:spcAft>
                      </a:pPr>
                      <a:r>
                        <a:rPr lang="en-US" sz="1400" dirty="0">
                          <a:effectLst/>
                        </a:rPr>
                        <a:t> </a:t>
                      </a:r>
                      <a:endParaRPr lang="en-US" sz="1400" dirty="0">
                        <a:effectLst/>
                        <a:latin typeface="Calibri"/>
                        <a:ea typeface="Calibri"/>
                        <a:cs typeface="Times New Roman"/>
                      </a:endParaRPr>
                    </a:p>
                  </a:txBody>
                  <a:tcPr marL="68573" marR="68573" marT="0" marB="0"/>
                </a:tc>
                <a:tc>
                  <a:txBody>
                    <a:bodyPr/>
                    <a:lstStyle/>
                    <a:p>
                      <a:pPr marL="0" marR="0" algn="ctr">
                        <a:lnSpc>
                          <a:spcPct val="115000"/>
                        </a:lnSpc>
                        <a:spcBef>
                          <a:spcPts val="0"/>
                        </a:spcBef>
                        <a:spcAft>
                          <a:spcPts val="0"/>
                        </a:spcAft>
                      </a:pPr>
                      <a:r>
                        <a:rPr lang="en-US" sz="1400" dirty="0">
                          <a:effectLst/>
                        </a:rPr>
                        <a:t>Hydrocortisone</a:t>
                      </a:r>
                    </a:p>
                    <a:p>
                      <a:pPr marL="0" marR="0" algn="ctr">
                        <a:lnSpc>
                          <a:spcPct val="115000"/>
                        </a:lnSpc>
                        <a:spcBef>
                          <a:spcPts val="0"/>
                        </a:spcBef>
                        <a:spcAft>
                          <a:spcPts val="0"/>
                        </a:spcAft>
                      </a:pPr>
                      <a:r>
                        <a:rPr lang="en-US" sz="1400" dirty="0">
                          <a:effectLst/>
                        </a:rPr>
                        <a:t>Prednisone</a:t>
                      </a:r>
                    </a:p>
                    <a:p>
                      <a:pPr marL="0" marR="0" algn="ctr">
                        <a:lnSpc>
                          <a:spcPct val="115000"/>
                        </a:lnSpc>
                        <a:spcBef>
                          <a:spcPts val="0"/>
                        </a:spcBef>
                        <a:spcAft>
                          <a:spcPts val="0"/>
                        </a:spcAft>
                      </a:pPr>
                      <a:r>
                        <a:rPr lang="en-US" sz="1400" dirty="0">
                          <a:effectLst/>
                        </a:rPr>
                        <a:t>Dexamethasone</a:t>
                      </a:r>
                      <a:endParaRPr lang="en-US" sz="1400" dirty="0">
                        <a:effectLst/>
                        <a:latin typeface="Calibri"/>
                        <a:ea typeface="Calibri"/>
                        <a:cs typeface="Times New Roman"/>
                      </a:endParaRPr>
                    </a:p>
                  </a:txBody>
                  <a:tcPr marL="68573" marR="68573" marT="0" marB="0"/>
                </a:tc>
                <a:tc>
                  <a:txBody>
                    <a:bodyPr/>
                    <a:lstStyle/>
                    <a:p>
                      <a:pPr marL="0" marR="0" algn="ctr">
                        <a:lnSpc>
                          <a:spcPct val="115000"/>
                        </a:lnSpc>
                        <a:spcBef>
                          <a:spcPts val="0"/>
                        </a:spcBef>
                        <a:spcAft>
                          <a:spcPts val="0"/>
                        </a:spcAft>
                      </a:pPr>
                      <a:r>
                        <a:rPr lang="en-US" sz="1400" dirty="0">
                          <a:effectLst/>
                        </a:rPr>
                        <a:t>Dopamine</a:t>
                      </a:r>
                      <a:endParaRPr lang="en-US" sz="1400" dirty="0">
                        <a:effectLst/>
                        <a:latin typeface="Calibri"/>
                        <a:ea typeface="Calibri"/>
                        <a:cs typeface="Times New Roman"/>
                      </a:endParaRPr>
                    </a:p>
                  </a:txBody>
                  <a:tcPr marL="68573" marR="68573" marT="0" marB="0"/>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8" name="Title 1"/>
          <p:cNvSpPr>
            <a:spLocks noGrp="1"/>
          </p:cNvSpPr>
          <p:nvPr>
            <p:ph type="title"/>
          </p:nvPr>
        </p:nvSpPr>
        <p:spPr/>
        <p:txBody>
          <a:bodyPr/>
          <a:lstStyle/>
          <a:p>
            <a:pPr eaLnBrk="1" hangingPunct="1"/>
            <a:r>
              <a:rPr lang="en-US" altLang="en-US" smtClean="0"/>
              <a:t>ACLS</a:t>
            </a:r>
          </a:p>
        </p:txBody>
      </p:sp>
      <p:sp>
        <p:nvSpPr>
          <p:cNvPr id="3" name="Content Placeholder 2"/>
          <p:cNvSpPr>
            <a:spLocks noGrp="1" noRot="1" noChangeAspect="1" noMove="1" noResize="1" noEditPoints="1" noAdjustHandles="1" noChangeArrowheads="1" noChangeShapeType="1" noTextEdit="1"/>
          </p:cNvSpPr>
          <p:nvPr>
            <p:ph idx="1"/>
          </p:nvPr>
        </p:nvSpPr>
        <p:spPr>
          <a:xfrm>
            <a:off x="301752" y="1527048"/>
            <a:ext cx="8503920" cy="5070304"/>
          </a:xfrm>
          <a:blipFill rotWithShape="1">
            <a:blip r:embed="rId2"/>
            <a:stretch>
              <a:fillRect l="-789" t="-1083" r="-860"/>
            </a:stretch>
          </a:blipFill>
          <a:extLst/>
        </p:spPr>
        <p:txBody>
          <a:bodyPr>
            <a:normAutofit/>
          </a:bodyPr>
          <a:lstStyle/>
          <a:p>
            <a:pPr marL="420624" indent="-384048" eaLnBrk="1" fontAlgn="auto" hangingPunct="1">
              <a:spcAft>
                <a:spcPts val="0"/>
              </a:spcAft>
              <a:buFont typeface="Wingdings 2"/>
              <a:buChar char=""/>
              <a:defRPr/>
            </a:pPr>
            <a:r>
              <a:rPr lang="en-US">
                <a:noFill/>
              </a:rPr>
              <a:t> </a:t>
            </a:r>
          </a:p>
        </p:txBody>
      </p:sp>
      <p:sp>
        <p:nvSpPr>
          <p:cNvPr id="13722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pPr eaLnBrk="1" hangingPunct="1"/>
            <a:r>
              <a:rPr lang="en-US" altLang="en-US" sz="4800" smtClean="0"/>
              <a:t>ACLS</a:t>
            </a:r>
          </a:p>
        </p:txBody>
      </p:sp>
      <p:sp>
        <p:nvSpPr>
          <p:cNvPr id="3" name="Content Placeholder 2"/>
          <p:cNvSpPr>
            <a:spLocks noGrp="1"/>
          </p:cNvSpPr>
          <p:nvPr>
            <p:ph idx="1"/>
          </p:nvPr>
        </p:nvSpPr>
        <p:spPr/>
        <p:txBody>
          <a:bodyPr>
            <a:normAutofit/>
          </a:bodyPr>
          <a:lstStyle/>
          <a:p>
            <a:pPr marL="0" indent="0" eaLnBrk="1" fontAlgn="auto" hangingPunct="1">
              <a:spcAft>
                <a:spcPts val="0"/>
              </a:spcAft>
              <a:buFont typeface="Wingdings 2" pitchFamily="18" charset="2"/>
              <a:buNone/>
              <a:defRPr/>
            </a:pPr>
            <a:r>
              <a:rPr lang="en-US" u="sng" dirty="0" smtClean="0"/>
              <a:t>CALCIUM</a:t>
            </a:r>
          </a:p>
          <a:p>
            <a:pPr marL="420624" indent="-384048" eaLnBrk="1" fontAlgn="auto" hangingPunct="1">
              <a:spcAft>
                <a:spcPts val="0"/>
              </a:spcAft>
              <a:buFont typeface="Wingdings 2"/>
              <a:buChar char=""/>
              <a:defRPr/>
            </a:pPr>
            <a:r>
              <a:rPr lang="en-US" dirty="0" smtClean="0"/>
              <a:t>Major role in initiation of </a:t>
            </a:r>
            <a:r>
              <a:rPr lang="en-US" smtClean="0"/>
              <a:t>sliding  filaments  </a:t>
            </a:r>
            <a:r>
              <a:rPr lang="en-US" dirty="0" smtClean="0"/>
              <a:t>in cardiac contraction.</a:t>
            </a:r>
          </a:p>
          <a:p>
            <a:pPr marL="420624" indent="-384048" eaLnBrk="1" fontAlgn="auto" hangingPunct="1">
              <a:spcAft>
                <a:spcPts val="0"/>
              </a:spcAft>
              <a:buFont typeface="Wingdings 2"/>
              <a:buChar char=""/>
              <a:defRPr/>
            </a:pPr>
            <a:r>
              <a:rPr lang="en-US" dirty="0" smtClean="0"/>
              <a:t>Greater the calcium level = greater tension or inotropic force of heart.</a:t>
            </a:r>
          </a:p>
          <a:p>
            <a:pPr marL="420624" indent="-384048" eaLnBrk="1" fontAlgn="auto" hangingPunct="1">
              <a:spcAft>
                <a:spcPts val="0"/>
              </a:spcAft>
              <a:buFont typeface="Wingdings 2"/>
              <a:buChar char=""/>
              <a:defRPr/>
            </a:pPr>
            <a:endParaRPr lang="en-US" dirty="0"/>
          </a:p>
        </p:txBody>
      </p:sp>
      <p:sp>
        <p:nvSpPr>
          <p:cNvPr id="13824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graphicFrame>
        <p:nvGraphicFramePr>
          <p:cNvPr id="4" name="Table 3"/>
          <p:cNvGraphicFramePr>
            <a:graphicFrameLocks noGrp="1"/>
          </p:cNvGraphicFramePr>
          <p:nvPr/>
        </p:nvGraphicFramePr>
        <p:xfrm>
          <a:off x="1403350" y="3860800"/>
          <a:ext cx="6096000" cy="2447925"/>
        </p:xfrm>
        <a:graphic>
          <a:graphicData uri="http://schemas.openxmlformats.org/drawingml/2006/table">
            <a:tbl>
              <a:tblPr firstRow="1" bandRow="1">
                <a:tableStyleId>{5C22544A-7EE6-4342-B048-85BDC9FD1C3A}</a:tableStyleId>
              </a:tblPr>
              <a:tblGrid>
                <a:gridCol w="3048000"/>
                <a:gridCol w="3048000"/>
              </a:tblGrid>
              <a:tr h="536221">
                <a:tc>
                  <a:txBody>
                    <a:bodyPr/>
                    <a:lstStyle/>
                    <a:p>
                      <a:r>
                        <a:rPr lang="en-US" sz="1800" dirty="0" smtClean="0"/>
                        <a:t>Calcium</a:t>
                      </a:r>
                      <a:r>
                        <a:rPr lang="en-US" sz="1800" baseline="0" dirty="0" smtClean="0"/>
                        <a:t> Chloride</a:t>
                      </a:r>
                      <a:endParaRPr lang="en-US" sz="1800" dirty="0"/>
                    </a:p>
                  </a:txBody>
                  <a:tcPr marT="45714" marB="45714"/>
                </a:tc>
                <a:tc>
                  <a:txBody>
                    <a:bodyPr/>
                    <a:lstStyle/>
                    <a:p>
                      <a:r>
                        <a:rPr lang="en-US" sz="1800" dirty="0" smtClean="0"/>
                        <a:t>Calcium </a:t>
                      </a:r>
                      <a:r>
                        <a:rPr lang="en-US" sz="1800" dirty="0" err="1" smtClean="0"/>
                        <a:t>Gluconate</a:t>
                      </a:r>
                      <a:endParaRPr lang="en-US" sz="1800" dirty="0"/>
                    </a:p>
                  </a:txBody>
                  <a:tcPr marT="45714" marB="45714"/>
                </a:tc>
              </a:tr>
              <a:tr h="571149">
                <a:tc>
                  <a:txBody>
                    <a:bodyPr/>
                    <a:lstStyle/>
                    <a:p>
                      <a:r>
                        <a:rPr lang="en-US" sz="1800" dirty="0" smtClean="0"/>
                        <a:t>27 mg/ml (1 Amp)</a:t>
                      </a:r>
                      <a:endParaRPr lang="en-US" sz="1800" dirty="0"/>
                    </a:p>
                  </a:txBody>
                  <a:tcPr marT="45714" marB="45714"/>
                </a:tc>
                <a:tc>
                  <a:txBody>
                    <a:bodyPr/>
                    <a:lstStyle/>
                    <a:p>
                      <a:r>
                        <a:rPr lang="en-US" sz="1800" dirty="0" smtClean="0"/>
                        <a:t>9 mg/ml (1 Amp)</a:t>
                      </a:r>
                      <a:endParaRPr lang="en-US" sz="1800" dirty="0"/>
                    </a:p>
                  </a:txBody>
                  <a:tcPr marT="45714" marB="45714"/>
                </a:tc>
              </a:tr>
              <a:tr h="1340555">
                <a:tc>
                  <a:txBody>
                    <a:bodyPr/>
                    <a:lstStyle/>
                    <a:p>
                      <a:r>
                        <a:rPr lang="en-US" sz="1800" dirty="0" smtClean="0"/>
                        <a:t>3X</a:t>
                      </a:r>
                      <a:r>
                        <a:rPr lang="en-US" sz="1800" baseline="0" dirty="0" smtClean="0"/>
                        <a:t> the amount of calcium. Very irritating to the veins. Must have ECG monitoring.</a:t>
                      </a:r>
                      <a:endParaRPr lang="en-US" sz="1800" dirty="0"/>
                    </a:p>
                  </a:txBody>
                  <a:tcPr marT="45714" marB="45714"/>
                </a:tc>
                <a:tc>
                  <a:txBody>
                    <a:bodyPr/>
                    <a:lstStyle/>
                    <a:p>
                      <a:endParaRPr lang="en-US" sz="1800" dirty="0"/>
                    </a:p>
                  </a:txBody>
                  <a:tcPr marT="45714" marB="45714"/>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a:spLocks noChangeArrowheads="1"/>
          </p:cNvSpPr>
          <p:nvPr/>
        </p:nvSpPr>
        <p:spPr bwMode="auto">
          <a:xfrm>
            <a:off x="1066800" y="1828800"/>
            <a:ext cx="7315200"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90000"/>
              </a:lnSpc>
              <a:spcBef>
                <a:spcPct val="50000"/>
              </a:spcBef>
              <a:buClr>
                <a:schemeClr val="tx2"/>
              </a:buClr>
              <a:buFontTx/>
              <a:buChar char="•"/>
            </a:pPr>
            <a:r>
              <a:rPr lang="en-US" altLang="en-US" sz="3200"/>
              <a:t>Emergency Nurses Association.  (2003). Sheeys emergency nursing principles and Practice. 5th edition. St. Louis, MO:Mosby</a:t>
            </a:r>
          </a:p>
          <a:p>
            <a:pPr>
              <a:lnSpc>
                <a:spcPct val="90000"/>
              </a:lnSpc>
              <a:spcBef>
                <a:spcPct val="50000"/>
              </a:spcBef>
              <a:buClr>
                <a:schemeClr val="tx2"/>
              </a:buClr>
              <a:buFontTx/>
              <a:buChar char="•"/>
            </a:pPr>
            <a:r>
              <a:rPr lang="en-US" altLang="en-US" sz="3200"/>
              <a:t>Sheey, SB &amp; Lenehan, GP (1999). Manual of Emergency care. St. Louis, MO:Mosby</a:t>
            </a:r>
          </a:p>
          <a:p>
            <a:pPr>
              <a:lnSpc>
                <a:spcPct val="90000"/>
              </a:lnSpc>
              <a:spcBef>
                <a:spcPct val="50000"/>
              </a:spcBef>
              <a:buClr>
                <a:schemeClr val="tx2"/>
              </a:buClr>
              <a:buFontTx/>
              <a:buChar char="•"/>
            </a:pPr>
            <a:r>
              <a:rPr lang="en-US" altLang="en-US" sz="3200"/>
              <a:t>Kidd, PS, Sturt, PA, &amp; Fultz, J (2000). Mosbys Emergency Nursing Reference. St. Louis, MO: Mosby.</a:t>
            </a:r>
            <a:endParaRPr lang="en-CA" altLang="en-US" sz="3200"/>
          </a:p>
        </p:txBody>
      </p:sp>
      <p:sp>
        <p:nvSpPr>
          <p:cNvPr id="139267" name="Rectangle 4"/>
          <p:cNvSpPr>
            <a:spLocks noGrp="1" noChangeArrowheads="1"/>
          </p:cNvSpPr>
          <p:nvPr>
            <p:ph type="title"/>
          </p:nvPr>
        </p:nvSpPr>
        <p:spPr>
          <a:xfrm>
            <a:off x="609600" y="260350"/>
            <a:ext cx="7772400" cy="762000"/>
          </a:xfrm>
        </p:spPr>
        <p:txBody>
          <a:bodyPr/>
          <a:lstStyle/>
          <a:p>
            <a:pPr eaLnBrk="1" hangingPunct="1"/>
            <a:r>
              <a:rPr lang="en-US" altLang="en-US" smtClean="0"/>
              <a:t>References</a:t>
            </a:r>
            <a:endParaRPr lang="en-CA" altLang="en-US" smtClean="0"/>
          </a:p>
        </p:txBody>
      </p:sp>
      <p:sp>
        <p:nvSpPr>
          <p:cNvPr id="13926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685800" y="0"/>
            <a:ext cx="7772400" cy="762000"/>
          </a:xfrm>
        </p:spPr>
        <p:txBody>
          <a:bodyPr/>
          <a:lstStyle/>
          <a:p>
            <a:pPr eaLnBrk="1" hangingPunct="1"/>
            <a:r>
              <a:rPr lang="en-US" altLang="en-US" smtClean="0"/>
              <a:t>References</a:t>
            </a:r>
            <a:endParaRPr lang="en-CA" altLang="en-US" smtClean="0"/>
          </a:p>
        </p:txBody>
      </p:sp>
      <p:sp>
        <p:nvSpPr>
          <p:cNvPr id="14029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
        <p:nvSpPr>
          <p:cNvPr id="140292" name="Rectangle 3"/>
          <p:cNvSpPr>
            <a:spLocks noChangeArrowheads="1"/>
          </p:cNvSpPr>
          <p:nvPr/>
        </p:nvSpPr>
        <p:spPr bwMode="auto">
          <a:xfrm>
            <a:off x="533400" y="990600"/>
            <a:ext cx="8077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20000"/>
              </a:spcBef>
              <a:buSzPct val="85000"/>
              <a:buFontTx/>
              <a:buBlip>
                <a:blip r:embed="rId2"/>
              </a:buBlip>
            </a:pPr>
            <a:r>
              <a:rPr lang="en-US" altLang="en-US" sz="1800">
                <a:latin typeface="Arial" charset="0"/>
              </a:rPr>
              <a:t>An International Consensus on Science. The American Heart Association in Collaboration with the International Liaison Committee on Resuscitation. Guidelines 2000 for Cardiopulmonary Resuscitation and Emergency Cardiovascular Care. 2000</a:t>
            </a:r>
          </a:p>
          <a:p>
            <a:pPr eaLnBrk="1" hangingPunct="1">
              <a:spcBef>
                <a:spcPct val="20000"/>
              </a:spcBef>
              <a:buSzPct val="85000"/>
              <a:buFontTx/>
              <a:buBlip>
                <a:blip r:embed="rId2"/>
              </a:buBlip>
            </a:pPr>
            <a:r>
              <a:rPr lang="en-US" altLang="en-US" sz="1800">
                <a:latin typeface="Arial" charset="0"/>
              </a:rPr>
              <a:t>Granger, B.B. and Miller C.M.:Acute Coronary Syndrome: Putting the New Guidelines to Work, Nursing 2001. Volume 31, Number 11, November 2001</a:t>
            </a:r>
          </a:p>
          <a:p>
            <a:pPr eaLnBrk="1" hangingPunct="1">
              <a:spcBef>
                <a:spcPct val="20000"/>
              </a:spcBef>
              <a:buSzPct val="85000"/>
              <a:buFontTx/>
              <a:buBlip>
                <a:blip r:embed="rId2"/>
              </a:buBlip>
            </a:pPr>
            <a:r>
              <a:rPr lang="en-US" altLang="en-US" sz="1800">
                <a:latin typeface="Arial" charset="0"/>
              </a:rPr>
              <a:t>Palatnik, Anne Marie:How Cardiac Drugs Do What They Do,Nursing 2001.Volume 31, Number 5, May 2001.</a:t>
            </a:r>
          </a:p>
          <a:p>
            <a:pPr eaLnBrk="1" hangingPunct="1">
              <a:spcBef>
                <a:spcPct val="20000"/>
              </a:spcBef>
              <a:buSzPct val="85000"/>
              <a:buFontTx/>
              <a:buBlip>
                <a:blip r:embed="rId2"/>
              </a:buBlip>
            </a:pPr>
            <a:r>
              <a:rPr lang="en-US" altLang="en-US" sz="1800">
                <a:latin typeface="Arial" charset="0"/>
              </a:rPr>
              <a:t>McAvoy, Julia. Cardiac Pain: Discover the Unexpected, Nursing 2000. Volume 30, Number 3, March 2000.</a:t>
            </a:r>
          </a:p>
          <a:p>
            <a:pPr eaLnBrk="1" hangingPunct="1">
              <a:spcBef>
                <a:spcPct val="20000"/>
              </a:spcBef>
              <a:buSzPct val="85000"/>
              <a:buFontTx/>
              <a:buBlip>
                <a:blip r:embed="rId2"/>
              </a:buBlip>
            </a:pPr>
            <a:r>
              <a:rPr lang="en-US" altLang="en-US" sz="1800">
                <a:latin typeface="Arial" charset="0"/>
              </a:rPr>
              <a:t>Smith, Carol E.:Assessing Chest  Pain--Quickly and Accurately, Nursing CE Handbook. March 1998</a:t>
            </a:r>
          </a:p>
          <a:p>
            <a:pPr eaLnBrk="1" hangingPunct="1">
              <a:spcBef>
                <a:spcPct val="20000"/>
              </a:spcBef>
              <a:buSzPct val="85000"/>
              <a:buFontTx/>
              <a:buBlip>
                <a:blip r:embed="rId2"/>
              </a:buBlip>
            </a:pPr>
            <a:r>
              <a:rPr lang="en-US" altLang="en-US" sz="1800">
                <a:latin typeface="Arial" charset="0"/>
              </a:rPr>
              <a:t>Roettig, M and Tanabe, P. Emergency Management of Acute Coronary Syndromes, Journal of Emergency Nursing 2000; 26(6): S1-42</a:t>
            </a:r>
          </a:p>
          <a:p>
            <a:pPr eaLnBrk="1" hangingPunct="1">
              <a:spcBef>
                <a:spcPct val="20000"/>
              </a:spcBef>
              <a:buSzPct val="85000"/>
              <a:buFontTx/>
              <a:buBlip>
                <a:blip r:embed="rId2"/>
              </a:buBlip>
            </a:pPr>
            <a:r>
              <a:rPr lang="en-US" altLang="en-US" sz="1800">
                <a:latin typeface="Arial" charset="0"/>
              </a:rPr>
              <a:t>Assent 3 Investigators. Assent3 randomized trial in Acute MI. Lancet 2001; 358: 605-13</a:t>
            </a:r>
          </a:p>
          <a:p>
            <a:pPr eaLnBrk="1" hangingPunct="1">
              <a:spcBef>
                <a:spcPct val="20000"/>
              </a:spcBef>
              <a:buSzPct val="85000"/>
              <a:buFontTx/>
              <a:buBlip>
                <a:blip r:embed="rId2"/>
              </a:buBlip>
            </a:pPr>
            <a:r>
              <a:rPr lang="en-US" altLang="en-US" sz="1800">
                <a:latin typeface="Arial" charset="0"/>
              </a:rPr>
              <a:t>Hoffmann-LaRoche limited. Product Monograph -TNKase October 17, 2001</a:t>
            </a:r>
          </a:p>
          <a:p>
            <a:pPr eaLnBrk="1" hangingPunct="1">
              <a:spcBef>
                <a:spcPct val="20000"/>
              </a:spcBef>
              <a:buSzPct val="85000"/>
              <a:buFontTx/>
              <a:buBlip>
                <a:blip r:embed="rId2"/>
              </a:buBlip>
            </a:pPr>
            <a:endParaRPr lang="en-US" altLang="en-US" sz="1800">
              <a:latin typeface="Arial"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147050" cy="1143000"/>
          </a:xfrm>
        </p:spPr>
        <p:txBody>
          <a:bodyPr/>
          <a:lstStyle/>
          <a:p>
            <a:pPr algn="ctr" eaLnBrk="1" hangingPunct="1"/>
            <a:r>
              <a:rPr lang="en-US" altLang="en-US" smtClean="0">
                <a:solidFill>
                  <a:schemeClr val="accent1"/>
                </a:solidFill>
              </a:rPr>
              <a:t>Preload &amp; Afterload</a:t>
            </a:r>
          </a:p>
        </p:txBody>
      </p:sp>
      <p:sp>
        <p:nvSpPr>
          <p:cNvPr id="3" name="Content Placeholder 2"/>
          <p:cNvSpPr>
            <a:spLocks noGrp="1"/>
          </p:cNvSpPr>
          <p:nvPr>
            <p:ph idx="1"/>
          </p:nvPr>
        </p:nvSpPr>
        <p:spPr>
          <a:xfrm>
            <a:off x="301625" y="1527175"/>
            <a:ext cx="8504238" cy="4926013"/>
          </a:xfrm>
        </p:spPr>
        <p:txBody>
          <a:bodyPr>
            <a:normAutofit lnSpcReduction="10000"/>
          </a:bodyPr>
          <a:lstStyle/>
          <a:p>
            <a:pPr marL="0" indent="0" algn="ctr" eaLnBrk="1" fontAlgn="auto" hangingPunct="1">
              <a:spcAft>
                <a:spcPts val="0"/>
              </a:spcAft>
              <a:buFont typeface="Wingdings 2" pitchFamily="18" charset="2"/>
              <a:buNone/>
              <a:defRPr/>
            </a:pPr>
            <a:r>
              <a:rPr lang="en-US" b="1" dirty="0" smtClean="0">
                <a:solidFill>
                  <a:schemeClr val="accent2">
                    <a:lumMod val="60000"/>
                    <a:lumOff val="40000"/>
                  </a:schemeClr>
                </a:solidFill>
              </a:rPr>
              <a:t>Preload</a:t>
            </a:r>
          </a:p>
          <a:p>
            <a:pPr marL="420624" indent="-384048" eaLnBrk="1" fontAlgn="auto" hangingPunct="1">
              <a:spcAft>
                <a:spcPts val="0"/>
              </a:spcAft>
              <a:buFont typeface="Wingdings" pitchFamily="2" charset="2"/>
              <a:buChar char="Ø"/>
              <a:defRPr/>
            </a:pPr>
            <a:r>
              <a:rPr lang="en-US" dirty="0" smtClean="0"/>
              <a:t>Stretch on the walls of the ventricles at the end of diastole (just prior to contraction)</a:t>
            </a:r>
          </a:p>
          <a:p>
            <a:pPr marL="420624" indent="-384048" eaLnBrk="1" fontAlgn="auto" hangingPunct="1">
              <a:spcAft>
                <a:spcPts val="0"/>
              </a:spcAft>
              <a:buFont typeface="Wingdings" pitchFamily="2" charset="2"/>
              <a:buChar char="Ø"/>
              <a:defRPr/>
            </a:pPr>
            <a:r>
              <a:rPr lang="en-US" dirty="0" smtClean="0"/>
              <a:t>How can we alter preload?</a:t>
            </a:r>
          </a:p>
          <a:p>
            <a:pPr marL="420624" indent="-384048" eaLnBrk="1" fontAlgn="auto" hangingPunct="1">
              <a:spcAft>
                <a:spcPts val="0"/>
              </a:spcAft>
              <a:buFont typeface="Wingdings" pitchFamily="2" charset="2"/>
              <a:buChar char="Ø"/>
              <a:defRPr/>
            </a:pPr>
            <a:endParaRPr lang="en-US" dirty="0"/>
          </a:p>
          <a:p>
            <a:pPr marL="0" indent="0" algn="ctr" eaLnBrk="1" fontAlgn="auto" hangingPunct="1">
              <a:spcAft>
                <a:spcPts val="0"/>
              </a:spcAft>
              <a:buFont typeface="Wingdings 2" pitchFamily="18" charset="2"/>
              <a:buNone/>
              <a:defRPr/>
            </a:pPr>
            <a:r>
              <a:rPr lang="en-US" b="1" dirty="0" smtClean="0">
                <a:solidFill>
                  <a:schemeClr val="accent2">
                    <a:lumMod val="60000"/>
                    <a:lumOff val="40000"/>
                  </a:schemeClr>
                </a:solidFill>
              </a:rPr>
              <a:t>Afterload</a:t>
            </a:r>
          </a:p>
          <a:p>
            <a:pPr marL="420624" indent="-384048" eaLnBrk="1" fontAlgn="auto" hangingPunct="1">
              <a:spcAft>
                <a:spcPts val="0"/>
              </a:spcAft>
              <a:buFont typeface="Wingdings" pitchFamily="2" charset="2"/>
              <a:buChar char="Ø"/>
              <a:defRPr/>
            </a:pPr>
            <a:r>
              <a:rPr lang="en-US" dirty="0" smtClean="0"/>
              <a:t>The resistance against which the ventricles must pump to eject blood</a:t>
            </a:r>
          </a:p>
          <a:p>
            <a:pPr marL="420624" indent="-384048" eaLnBrk="1" fontAlgn="auto" hangingPunct="1">
              <a:spcAft>
                <a:spcPts val="0"/>
              </a:spcAft>
              <a:buFont typeface="Wingdings" pitchFamily="2" charset="2"/>
              <a:buChar char="Ø"/>
              <a:defRPr/>
            </a:pPr>
            <a:r>
              <a:rPr lang="en-US" dirty="0" smtClean="0"/>
              <a:t>87 </a:t>
            </a:r>
            <a:r>
              <a:rPr lang="en-US" dirty="0" err="1" smtClean="0"/>
              <a:t>y.o</a:t>
            </a:r>
            <a:r>
              <a:rPr lang="en-US" dirty="0" smtClean="0"/>
              <a:t>. male with acute SOB/CP &amp; BP 225/140.  What med can we give him?</a:t>
            </a:r>
            <a:endParaRPr lang="en-US" dirty="0"/>
          </a:p>
        </p:txBody>
      </p:sp>
      <p:sp>
        <p:nvSpPr>
          <p:cNvPr id="1843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096963"/>
            <a:ext cx="3008313" cy="338137"/>
          </a:xfrm>
        </p:spPr>
        <p:txBody>
          <a:bodyPr/>
          <a:lstStyle/>
          <a:p>
            <a:pPr eaLnBrk="1" hangingPunct="1"/>
            <a:endParaRPr lang="en-CA" altLang="en-US" sz="1600" smtClean="0"/>
          </a:p>
        </p:txBody>
      </p:sp>
      <p:sp>
        <p:nvSpPr>
          <p:cNvPr id="19459" name="Text Placeholder 4"/>
          <p:cNvSpPr>
            <a:spLocks noGrp="1"/>
          </p:cNvSpPr>
          <p:nvPr>
            <p:ph type="body" idx="2"/>
          </p:nvPr>
        </p:nvSpPr>
        <p:spPr>
          <a:xfrm>
            <a:off x="250825" y="188913"/>
            <a:ext cx="2663825" cy="4144962"/>
          </a:xfrm>
        </p:spPr>
        <p:txBody>
          <a:bodyPr/>
          <a:lstStyle/>
          <a:p>
            <a:pPr eaLnBrk="1" hangingPunct="1"/>
            <a:r>
              <a:rPr lang="en-US" altLang="en-US" sz="3200" b="1" smtClean="0">
                <a:solidFill>
                  <a:schemeClr val="tx2"/>
                </a:solidFill>
              </a:rPr>
              <a:t>Airway</a:t>
            </a:r>
            <a:br>
              <a:rPr lang="en-US" altLang="en-US" sz="3200" b="1" smtClean="0">
                <a:solidFill>
                  <a:schemeClr val="tx2"/>
                </a:solidFill>
              </a:rPr>
            </a:br>
            <a:r>
              <a:rPr lang="en-US" altLang="en-US" sz="3200" b="1" smtClean="0">
                <a:solidFill>
                  <a:schemeClr val="tx2"/>
                </a:solidFill>
              </a:rPr>
              <a:t/>
            </a:r>
            <a:br>
              <a:rPr lang="en-US" altLang="en-US" sz="3200" b="1" smtClean="0">
                <a:solidFill>
                  <a:schemeClr val="tx2"/>
                </a:solidFill>
              </a:rPr>
            </a:br>
            <a:r>
              <a:rPr lang="en-US" altLang="en-US" sz="3200" b="1" smtClean="0">
                <a:solidFill>
                  <a:schemeClr val="tx2"/>
                </a:solidFill>
              </a:rPr>
              <a:t>Breathing</a:t>
            </a:r>
            <a:br>
              <a:rPr lang="en-US" altLang="en-US" sz="3200" b="1" smtClean="0">
                <a:solidFill>
                  <a:schemeClr val="tx2"/>
                </a:solidFill>
              </a:rPr>
            </a:br>
            <a:r>
              <a:rPr lang="en-US" altLang="en-US" sz="3200" b="1" smtClean="0">
                <a:solidFill>
                  <a:schemeClr val="tx2"/>
                </a:solidFill>
              </a:rPr>
              <a:t/>
            </a:r>
            <a:br>
              <a:rPr lang="en-US" altLang="en-US" sz="3200" b="1" smtClean="0">
                <a:solidFill>
                  <a:schemeClr val="tx2"/>
                </a:solidFill>
              </a:rPr>
            </a:br>
            <a:r>
              <a:rPr lang="en-US" altLang="en-US" sz="3200" b="1" smtClean="0">
                <a:solidFill>
                  <a:schemeClr val="tx2"/>
                </a:solidFill>
              </a:rPr>
              <a:t>Circulation</a:t>
            </a:r>
          </a:p>
        </p:txBody>
      </p:sp>
      <p:pic>
        <p:nvPicPr>
          <p:cNvPr id="19460" name="Picture 3" descr="T:\Documents and Settings\armstral\Local Settings\Temporary Internet Files\Content.IE5\GQQ43F5X\MC900438743[1].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132138" y="1989138"/>
            <a:ext cx="5080000" cy="3810000"/>
          </a:xfrm>
          <a:noFill/>
        </p:spPr>
      </p:pic>
      <p:sp>
        <p:nvSpPr>
          <p:cNvPr id="1946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4"/>
          <p:cNvSpPr>
            <a:spLocks noGrp="1"/>
          </p:cNvSpPr>
          <p:nvPr>
            <p:ph type="title"/>
          </p:nvPr>
        </p:nvSpPr>
        <p:spPr>
          <a:xfrm>
            <a:off x="457200" y="274638"/>
            <a:ext cx="8291513" cy="1143000"/>
          </a:xfrm>
        </p:spPr>
        <p:txBody>
          <a:bodyPr/>
          <a:lstStyle/>
          <a:p>
            <a:pPr algn="ctr" eaLnBrk="1" hangingPunct="1"/>
            <a:r>
              <a:rPr lang="en-US" altLang="en-US" smtClean="0"/>
              <a:t>Circulation Assessment</a:t>
            </a:r>
          </a:p>
        </p:txBody>
      </p:sp>
      <p:sp>
        <p:nvSpPr>
          <p:cNvPr id="6" name="Content Placeholder 5"/>
          <p:cNvSpPr>
            <a:spLocks noGrp="1"/>
          </p:cNvSpPr>
          <p:nvPr>
            <p:ph idx="1"/>
          </p:nvPr>
        </p:nvSpPr>
        <p:spPr>
          <a:xfrm>
            <a:off x="250825" y="1557338"/>
            <a:ext cx="8504238" cy="4572000"/>
          </a:xfrm>
        </p:spPr>
        <p:txBody>
          <a:bodyPr>
            <a:normAutofit/>
          </a:bodyPr>
          <a:lstStyle/>
          <a:p>
            <a:pPr marL="0" indent="0" algn="ctr" eaLnBrk="1" fontAlgn="auto" hangingPunct="1">
              <a:spcAft>
                <a:spcPts val="0"/>
              </a:spcAft>
              <a:buFont typeface="Wingdings 2" pitchFamily="18" charset="2"/>
              <a:buNone/>
              <a:defRPr/>
            </a:pPr>
            <a:r>
              <a:rPr lang="en-US" sz="4800" b="1" dirty="0" smtClean="0">
                <a:solidFill>
                  <a:schemeClr val="accent2">
                    <a:lumMod val="60000"/>
                    <a:lumOff val="40000"/>
                  </a:schemeClr>
                </a:solidFill>
              </a:rPr>
              <a:t>A B C D assessment</a:t>
            </a:r>
          </a:p>
          <a:p>
            <a:pPr marL="0" indent="0" algn="ctr" eaLnBrk="1" fontAlgn="auto" hangingPunct="1">
              <a:spcAft>
                <a:spcPts val="0"/>
              </a:spcAft>
              <a:buFont typeface="Wingdings 2" pitchFamily="18" charset="2"/>
              <a:buNone/>
              <a:defRPr/>
            </a:pPr>
            <a:r>
              <a:rPr lang="en-US" dirty="0" smtClean="0"/>
              <a:t>(Critical look from across the room)</a:t>
            </a:r>
          </a:p>
          <a:p>
            <a:pPr marL="0" indent="0" algn="ctr" eaLnBrk="1" fontAlgn="auto" hangingPunct="1">
              <a:spcAft>
                <a:spcPts val="0"/>
              </a:spcAft>
              <a:buFont typeface="Wingdings 2" pitchFamily="18" charset="2"/>
              <a:buNone/>
              <a:defRPr/>
            </a:pPr>
            <a:r>
              <a:rPr lang="en-US" sz="4800" b="1" dirty="0" smtClean="0">
                <a:solidFill>
                  <a:schemeClr val="accent1"/>
                </a:solidFill>
              </a:rPr>
              <a:t>Targeted Assessment </a:t>
            </a:r>
          </a:p>
          <a:p>
            <a:pPr marL="0" indent="0" algn="ctr" eaLnBrk="1" fontAlgn="auto" hangingPunct="1">
              <a:spcAft>
                <a:spcPts val="0"/>
              </a:spcAft>
              <a:buFont typeface="Wingdings 2" pitchFamily="18" charset="2"/>
              <a:buNone/>
              <a:defRPr/>
            </a:pPr>
            <a:r>
              <a:rPr lang="en-US" sz="2800" dirty="0" smtClean="0"/>
              <a:t>related to complaint </a:t>
            </a:r>
          </a:p>
          <a:p>
            <a:pPr marL="0" indent="0" algn="ctr" eaLnBrk="1" fontAlgn="auto" hangingPunct="1">
              <a:spcAft>
                <a:spcPts val="0"/>
              </a:spcAft>
              <a:buFont typeface="Wingdings 2" pitchFamily="18" charset="2"/>
              <a:buNone/>
              <a:defRPr/>
            </a:pPr>
            <a:r>
              <a:rPr lang="en-US" sz="4800" b="1" dirty="0" smtClean="0">
                <a:solidFill>
                  <a:schemeClr val="accent5"/>
                </a:solidFill>
              </a:rPr>
              <a:t>Documentation</a:t>
            </a:r>
          </a:p>
        </p:txBody>
      </p:sp>
      <p:sp>
        <p:nvSpPr>
          <p:cNvPr id="2048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85800" y="188913"/>
            <a:ext cx="7772400" cy="1223962"/>
          </a:xfrm>
        </p:spPr>
        <p:txBody>
          <a:bodyPr/>
          <a:lstStyle/>
          <a:p>
            <a:pPr algn="ctr" eaLnBrk="1" hangingPunct="1"/>
            <a:r>
              <a:rPr lang="en-US" altLang="en-US" smtClean="0">
                <a:solidFill>
                  <a:srgbClr val="7B9899"/>
                </a:solidFill>
              </a:rPr>
              <a:t>Circulatory Assessment </a:t>
            </a:r>
          </a:p>
        </p:txBody>
      </p:sp>
      <p:sp>
        <p:nvSpPr>
          <p:cNvPr id="24579" name="Rectangle 3"/>
          <p:cNvSpPr>
            <a:spLocks noGrp="1" noChangeArrowheads="1"/>
          </p:cNvSpPr>
          <p:nvPr>
            <p:ph idx="1"/>
          </p:nvPr>
        </p:nvSpPr>
        <p:spPr>
          <a:xfrm>
            <a:off x="684213" y="1628775"/>
            <a:ext cx="7924800" cy="4419600"/>
          </a:xfrm>
        </p:spPr>
        <p:txBody>
          <a:bodyPr>
            <a:normAutofit/>
          </a:bodyPr>
          <a:lstStyle/>
          <a:p>
            <a:pPr marL="420624" indent="-384048" eaLnBrk="1" fontAlgn="auto" hangingPunct="1">
              <a:spcAft>
                <a:spcPts val="0"/>
              </a:spcAft>
              <a:buFont typeface="Wingdings 2"/>
              <a:buChar char=""/>
              <a:defRPr/>
            </a:pPr>
            <a:r>
              <a:rPr lang="en-US" dirty="0"/>
              <a:t>P</a:t>
            </a:r>
            <a:r>
              <a:rPr lang="en-US" dirty="0" smtClean="0"/>
              <a:t>ulse (central vs. peripheral)</a:t>
            </a:r>
          </a:p>
          <a:p>
            <a:pPr marL="1005840" lvl="2" indent="-256032" eaLnBrk="1" fontAlgn="auto" hangingPunct="1">
              <a:spcAft>
                <a:spcPts val="0"/>
              </a:spcAft>
              <a:buFont typeface="Arial"/>
              <a:buChar char="○"/>
              <a:defRPr/>
            </a:pPr>
            <a:r>
              <a:rPr lang="en-US" dirty="0" smtClean="0"/>
              <a:t>weak, strong</a:t>
            </a:r>
          </a:p>
          <a:p>
            <a:pPr marL="420624" indent="-384048" eaLnBrk="1" fontAlgn="auto" hangingPunct="1">
              <a:spcAft>
                <a:spcPts val="0"/>
              </a:spcAft>
              <a:buFont typeface="Wingdings 2"/>
              <a:buChar char=""/>
              <a:defRPr/>
            </a:pPr>
            <a:r>
              <a:rPr lang="en-US" dirty="0" smtClean="0"/>
              <a:t>Skin perfusion (cap refill)</a:t>
            </a:r>
          </a:p>
          <a:p>
            <a:pPr marL="722376" lvl="1" indent="-274320" eaLnBrk="1" fontAlgn="auto" hangingPunct="1">
              <a:spcAft>
                <a:spcPts val="0"/>
              </a:spcAft>
              <a:buFont typeface="Wingdings 2"/>
              <a:buChar char=""/>
              <a:defRPr/>
            </a:pPr>
            <a:r>
              <a:rPr lang="en-US" dirty="0" smtClean="0"/>
              <a:t>Temperature, </a:t>
            </a:r>
            <a:r>
              <a:rPr lang="en-US" dirty="0" err="1" smtClean="0"/>
              <a:t>colour</a:t>
            </a:r>
            <a:r>
              <a:rPr lang="en-US" dirty="0" smtClean="0"/>
              <a:t>, moisture</a:t>
            </a:r>
          </a:p>
          <a:p>
            <a:pPr marL="420624" indent="-384048" eaLnBrk="1" fontAlgn="auto" hangingPunct="1">
              <a:spcAft>
                <a:spcPts val="0"/>
              </a:spcAft>
              <a:buFont typeface="Wingdings 2"/>
              <a:buChar char=""/>
              <a:defRPr/>
            </a:pPr>
            <a:r>
              <a:rPr lang="en-US" dirty="0" smtClean="0"/>
              <a:t>Bleeding sites</a:t>
            </a:r>
          </a:p>
          <a:p>
            <a:pPr marL="420624" indent="-384048" eaLnBrk="1" fontAlgn="auto" hangingPunct="1">
              <a:spcAft>
                <a:spcPts val="0"/>
              </a:spcAft>
              <a:buFont typeface="Wingdings 2"/>
              <a:buChar char=""/>
              <a:defRPr/>
            </a:pPr>
            <a:r>
              <a:rPr lang="en-US" dirty="0" smtClean="0"/>
              <a:t>IV sites</a:t>
            </a:r>
          </a:p>
          <a:p>
            <a:pPr marL="420624" indent="-384048" eaLnBrk="1" fontAlgn="auto" hangingPunct="1">
              <a:spcAft>
                <a:spcPts val="0"/>
              </a:spcAft>
              <a:buFont typeface="Wingdings 2"/>
              <a:buChar char=""/>
              <a:defRPr/>
            </a:pPr>
            <a:r>
              <a:rPr lang="en-US" dirty="0" smtClean="0"/>
              <a:t>Level of consciousness (LOC)</a:t>
            </a:r>
          </a:p>
          <a:p>
            <a:pPr marL="0" indent="0" eaLnBrk="1" fontAlgn="auto" hangingPunct="1">
              <a:spcAft>
                <a:spcPts val="0"/>
              </a:spcAft>
              <a:buFont typeface="Wingdings 2" pitchFamily="18" charset="2"/>
              <a:buNone/>
              <a:defRPr/>
            </a:pPr>
            <a:endParaRPr lang="en-US" dirty="0" smtClean="0"/>
          </a:p>
        </p:txBody>
      </p:sp>
      <p:sp>
        <p:nvSpPr>
          <p:cNvPr id="2150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85800" y="260350"/>
            <a:ext cx="7772400" cy="720725"/>
          </a:xfrm>
        </p:spPr>
        <p:txBody>
          <a:bodyPr>
            <a:normAutofit fontScale="90000"/>
          </a:bodyPr>
          <a:lstStyle/>
          <a:p>
            <a:pPr eaLnBrk="1" fontAlgn="auto" hangingPunct="1">
              <a:spcAft>
                <a:spcPts val="0"/>
              </a:spcAft>
              <a:defRPr/>
            </a:pPr>
            <a:r>
              <a:rPr lang="en-US" smtClean="0">
                <a:solidFill>
                  <a:srgbClr val="7B9899"/>
                </a:solidFill>
              </a:rPr>
              <a:t>Circulatory Assessment</a:t>
            </a:r>
          </a:p>
        </p:txBody>
      </p:sp>
      <p:sp>
        <p:nvSpPr>
          <p:cNvPr id="27651" name="Rectangle 3"/>
          <p:cNvSpPr>
            <a:spLocks noGrp="1" noChangeArrowheads="1"/>
          </p:cNvSpPr>
          <p:nvPr>
            <p:ph idx="1"/>
          </p:nvPr>
        </p:nvSpPr>
        <p:spPr/>
        <p:txBody>
          <a:bodyPr>
            <a:normAutofit/>
          </a:bodyPr>
          <a:lstStyle/>
          <a:p>
            <a:pPr marL="420624" indent="-384048" eaLnBrk="1" fontAlgn="auto" hangingPunct="1">
              <a:spcAft>
                <a:spcPts val="0"/>
              </a:spcAft>
              <a:buFont typeface="Wingdings 2"/>
              <a:buChar char=""/>
              <a:defRPr/>
            </a:pPr>
            <a:r>
              <a:rPr lang="en-US" dirty="0" smtClean="0"/>
              <a:t>Evaluate BP</a:t>
            </a:r>
          </a:p>
          <a:p>
            <a:pPr marL="1005840" lvl="2" indent="-256032" eaLnBrk="1" fontAlgn="auto" hangingPunct="1">
              <a:spcAft>
                <a:spcPts val="0"/>
              </a:spcAft>
              <a:buFont typeface="Arial"/>
              <a:buChar char="○"/>
              <a:defRPr/>
            </a:pPr>
            <a:r>
              <a:rPr lang="en-US" dirty="0" smtClean="0"/>
              <a:t>obtain NIBP/</a:t>
            </a:r>
            <a:r>
              <a:rPr lang="en-US" dirty="0" err="1" smtClean="0"/>
              <a:t>oximetry</a:t>
            </a:r>
            <a:r>
              <a:rPr lang="en-US" dirty="0" smtClean="0"/>
              <a:t> (ability to)</a:t>
            </a:r>
          </a:p>
          <a:p>
            <a:pPr marL="1005840" lvl="2" indent="-256032" eaLnBrk="1" fontAlgn="auto" hangingPunct="1">
              <a:spcAft>
                <a:spcPts val="0"/>
              </a:spcAft>
              <a:buFont typeface="Arial"/>
              <a:buChar char="○"/>
              <a:defRPr/>
            </a:pPr>
            <a:r>
              <a:rPr lang="en-US" dirty="0" smtClean="0"/>
              <a:t>both arms/orthostatic VS</a:t>
            </a:r>
          </a:p>
          <a:p>
            <a:pPr marL="1005840" lvl="2" indent="-256032" eaLnBrk="1" fontAlgn="auto" hangingPunct="1">
              <a:spcAft>
                <a:spcPts val="0"/>
              </a:spcAft>
              <a:buFont typeface="Arial"/>
              <a:buChar char="○"/>
              <a:defRPr/>
            </a:pPr>
            <a:r>
              <a:rPr lang="en-US" dirty="0" smtClean="0"/>
              <a:t>Compare manual vs. automatic</a:t>
            </a:r>
          </a:p>
          <a:p>
            <a:pPr marL="420624" indent="-384048" eaLnBrk="1" fontAlgn="auto" hangingPunct="1">
              <a:spcAft>
                <a:spcPts val="0"/>
              </a:spcAft>
              <a:buFont typeface="Wingdings 2"/>
              <a:buChar char=""/>
              <a:defRPr/>
            </a:pPr>
            <a:r>
              <a:rPr lang="en-US" dirty="0" smtClean="0">
                <a:solidFill>
                  <a:schemeClr val="accent2">
                    <a:lumMod val="60000"/>
                    <a:lumOff val="40000"/>
                  </a:schemeClr>
                </a:solidFill>
              </a:rPr>
              <a:t>Pain assessment</a:t>
            </a:r>
          </a:p>
          <a:p>
            <a:pPr marL="420624" indent="-384048" eaLnBrk="1" fontAlgn="auto" hangingPunct="1">
              <a:spcAft>
                <a:spcPts val="0"/>
              </a:spcAft>
              <a:buFont typeface="Wingdings 2"/>
              <a:buChar char=""/>
              <a:defRPr/>
            </a:pPr>
            <a:r>
              <a:rPr lang="en-US" dirty="0" smtClean="0"/>
              <a:t>Monitor ECG interpretation</a:t>
            </a:r>
          </a:p>
          <a:p>
            <a:pPr marL="722376" lvl="1" indent="-274320" eaLnBrk="1" fontAlgn="auto" hangingPunct="1">
              <a:spcAft>
                <a:spcPts val="0"/>
              </a:spcAft>
              <a:buFont typeface="Wingdings 2"/>
              <a:buChar char=""/>
              <a:defRPr/>
            </a:pPr>
            <a:r>
              <a:rPr lang="en-US" dirty="0" smtClean="0"/>
              <a:t>dizziness, syncope, palpitations</a:t>
            </a:r>
          </a:p>
          <a:p>
            <a:pPr marL="420624" indent="-384048" eaLnBrk="1" fontAlgn="auto" hangingPunct="1">
              <a:spcAft>
                <a:spcPts val="0"/>
              </a:spcAft>
              <a:buFont typeface="Wingdings 2"/>
              <a:buChar char=""/>
              <a:defRPr/>
            </a:pPr>
            <a:r>
              <a:rPr lang="en-US" dirty="0" smtClean="0"/>
              <a:t>Auscultate breath &amp; heart sounds</a:t>
            </a:r>
          </a:p>
          <a:p>
            <a:pPr marL="722376" lvl="1" indent="-274320" eaLnBrk="1" fontAlgn="auto" hangingPunct="1">
              <a:spcAft>
                <a:spcPts val="0"/>
              </a:spcAft>
              <a:buFont typeface="Wingdings 2"/>
              <a:buChar char=""/>
              <a:defRPr/>
            </a:pPr>
            <a:endParaRPr lang="en-US" dirty="0" smtClean="0"/>
          </a:p>
        </p:txBody>
      </p:sp>
      <p:sp>
        <p:nvSpPr>
          <p:cNvPr id="2253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333375"/>
            <a:ext cx="7772400" cy="719138"/>
          </a:xfrm>
        </p:spPr>
        <p:txBody>
          <a:bodyPr>
            <a:normAutofit fontScale="90000"/>
          </a:bodyPr>
          <a:lstStyle/>
          <a:p>
            <a:pPr eaLnBrk="1" fontAlgn="auto" hangingPunct="1">
              <a:spcAft>
                <a:spcPts val="0"/>
              </a:spcAft>
              <a:defRPr/>
            </a:pPr>
            <a:r>
              <a:rPr lang="en-US" smtClean="0">
                <a:solidFill>
                  <a:srgbClr val="7B9899"/>
                </a:solidFill>
              </a:rPr>
              <a:t>Circulatory Assessment</a:t>
            </a:r>
          </a:p>
        </p:txBody>
      </p:sp>
      <p:sp>
        <p:nvSpPr>
          <p:cNvPr id="23555" name="Rectangle 3"/>
          <p:cNvSpPr>
            <a:spLocks noGrp="1" noChangeArrowheads="1"/>
          </p:cNvSpPr>
          <p:nvPr>
            <p:ph idx="1"/>
          </p:nvPr>
        </p:nvSpPr>
        <p:spPr>
          <a:xfrm>
            <a:off x="457200" y="1524000"/>
            <a:ext cx="7772400" cy="4724400"/>
          </a:xfrm>
        </p:spPr>
        <p:txBody>
          <a:bodyPr/>
          <a:lstStyle/>
          <a:p>
            <a:pPr eaLnBrk="1" hangingPunct="1">
              <a:lnSpc>
                <a:spcPct val="120000"/>
              </a:lnSpc>
            </a:pPr>
            <a:r>
              <a:rPr lang="en-US" altLang="en-US" smtClean="0"/>
              <a:t>Patient history:</a:t>
            </a:r>
          </a:p>
          <a:p>
            <a:pPr lvl="1" eaLnBrk="1" hangingPunct="1">
              <a:lnSpc>
                <a:spcPct val="90000"/>
              </a:lnSpc>
            </a:pPr>
            <a:r>
              <a:rPr lang="en-US" altLang="en-US" smtClean="0"/>
              <a:t>OPQRST mnemonic:</a:t>
            </a:r>
          </a:p>
          <a:p>
            <a:pPr lvl="2" eaLnBrk="1" hangingPunct="1">
              <a:lnSpc>
                <a:spcPct val="90000"/>
              </a:lnSpc>
            </a:pPr>
            <a:r>
              <a:rPr lang="en-US" altLang="en-US" smtClean="0"/>
              <a:t>what </a:t>
            </a:r>
            <a:r>
              <a:rPr lang="en-US" altLang="en-US" b="1" smtClean="0"/>
              <a:t>precipitates</a:t>
            </a:r>
            <a:r>
              <a:rPr lang="en-US" altLang="en-US" smtClean="0"/>
              <a:t> the discomfort</a:t>
            </a:r>
          </a:p>
          <a:p>
            <a:pPr lvl="2" eaLnBrk="1" hangingPunct="1">
              <a:lnSpc>
                <a:spcPct val="90000"/>
              </a:lnSpc>
            </a:pPr>
            <a:r>
              <a:rPr lang="en-US" altLang="en-US" smtClean="0"/>
              <a:t>the</a:t>
            </a:r>
            <a:r>
              <a:rPr lang="en-US" altLang="en-US" b="1" smtClean="0"/>
              <a:t> quality</a:t>
            </a:r>
            <a:r>
              <a:rPr lang="en-US" altLang="en-US" smtClean="0"/>
              <a:t> of the discomfort</a:t>
            </a:r>
          </a:p>
          <a:p>
            <a:pPr lvl="2" eaLnBrk="1" hangingPunct="1">
              <a:lnSpc>
                <a:spcPct val="90000"/>
              </a:lnSpc>
            </a:pPr>
            <a:r>
              <a:rPr lang="en-US" altLang="en-US" smtClean="0"/>
              <a:t>does it</a:t>
            </a:r>
            <a:r>
              <a:rPr lang="en-US" altLang="en-US" b="1" smtClean="0"/>
              <a:t> radiate</a:t>
            </a:r>
            <a:r>
              <a:rPr lang="en-US" altLang="en-US" smtClean="0"/>
              <a:t> to other area of the body</a:t>
            </a:r>
          </a:p>
          <a:p>
            <a:pPr lvl="2" eaLnBrk="1" hangingPunct="1">
              <a:lnSpc>
                <a:spcPct val="90000"/>
              </a:lnSpc>
            </a:pPr>
            <a:r>
              <a:rPr lang="en-US" altLang="en-US" smtClean="0"/>
              <a:t>the </a:t>
            </a:r>
            <a:r>
              <a:rPr lang="en-US" altLang="en-US" b="1" smtClean="0"/>
              <a:t>severity</a:t>
            </a:r>
            <a:r>
              <a:rPr lang="en-US" altLang="en-US" smtClean="0"/>
              <a:t> of the pain (0 to 10)</a:t>
            </a:r>
          </a:p>
          <a:p>
            <a:pPr lvl="2" eaLnBrk="1" hangingPunct="1">
              <a:lnSpc>
                <a:spcPct val="90000"/>
              </a:lnSpc>
            </a:pPr>
            <a:r>
              <a:rPr lang="en-US" altLang="en-US" smtClean="0"/>
              <a:t>the </a:t>
            </a:r>
            <a:r>
              <a:rPr lang="en-US" altLang="en-US" b="1" smtClean="0"/>
              <a:t>timing </a:t>
            </a:r>
            <a:r>
              <a:rPr lang="en-US" altLang="en-US" smtClean="0"/>
              <a:t>of the current episode</a:t>
            </a:r>
          </a:p>
          <a:p>
            <a:pPr lvl="1" eaLnBrk="1" hangingPunct="1">
              <a:lnSpc>
                <a:spcPct val="90000"/>
              </a:lnSpc>
            </a:pPr>
            <a:r>
              <a:rPr lang="en-US" altLang="en-US" smtClean="0"/>
              <a:t>OLD CART acronym:</a:t>
            </a:r>
          </a:p>
          <a:p>
            <a:pPr lvl="2" eaLnBrk="1" hangingPunct="1">
              <a:lnSpc>
                <a:spcPct val="90000"/>
              </a:lnSpc>
            </a:pPr>
            <a:r>
              <a:rPr lang="en-US" altLang="en-US" smtClean="0"/>
              <a:t>Onset, Location, Duration, Characteristics, Accompanying symptoms, Radiation, Treatment</a:t>
            </a:r>
          </a:p>
        </p:txBody>
      </p:sp>
      <p:sp>
        <p:nvSpPr>
          <p:cNvPr id="2355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advTm="4208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260350"/>
            <a:ext cx="7772400" cy="1223963"/>
          </a:xfrm>
        </p:spPr>
        <p:txBody>
          <a:bodyPr>
            <a:normAutofit fontScale="90000"/>
          </a:bodyPr>
          <a:lstStyle/>
          <a:p>
            <a:pPr algn="ctr" eaLnBrk="1" fontAlgn="auto" hangingPunct="1">
              <a:spcAft>
                <a:spcPts val="0"/>
              </a:spcAft>
              <a:defRPr/>
            </a:pPr>
            <a:r>
              <a:rPr lang="en-US" dirty="0" smtClean="0">
                <a:solidFill>
                  <a:srgbClr val="7B9899"/>
                </a:solidFill>
              </a:rPr>
              <a:t>Circulatory – </a:t>
            </a:r>
            <a:br>
              <a:rPr lang="en-US" dirty="0" smtClean="0">
                <a:solidFill>
                  <a:srgbClr val="7B9899"/>
                </a:solidFill>
              </a:rPr>
            </a:br>
            <a:r>
              <a:rPr lang="en-US" dirty="0" smtClean="0">
                <a:solidFill>
                  <a:srgbClr val="7B9899"/>
                </a:solidFill>
              </a:rPr>
              <a:t>Additional Assessment</a:t>
            </a:r>
          </a:p>
        </p:txBody>
      </p:sp>
      <p:sp>
        <p:nvSpPr>
          <p:cNvPr id="24579" name="Rectangle 3"/>
          <p:cNvSpPr>
            <a:spLocks noGrp="1" noChangeArrowheads="1"/>
          </p:cNvSpPr>
          <p:nvPr>
            <p:ph idx="1"/>
          </p:nvPr>
        </p:nvSpPr>
        <p:spPr/>
        <p:txBody>
          <a:bodyPr/>
          <a:lstStyle/>
          <a:p>
            <a:pPr eaLnBrk="1" hangingPunct="1"/>
            <a:r>
              <a:rPr lang="en-US" altLang="en-US" smtClean="0"/>
              <a:t>Fatigue/weakness</a:t>
            </a:r>
          </a:p>
          <a:p>
            <a:pPr eaLnBrk="1" hangingPunct="1"/>
            <a:r>
              <a:rPr lang="en-US" altLang="en-US" smtClean="0"/>
              <a:t>Dizziness</a:t>
            </a:r>
          </a:p>
          <a:p>
            <a:pPr eaLnBrk="1" hangingPunct="1"/>
            <a:r>
              <a:rPr lang="en-US" altLang="en-US" smtClean="0"/>
              <a:t>Edema</a:t>
            </a:r>
          </a:p>
          <a:p>
            <a:pPr eaLnBrk="1" hangingPunct="1"/>
            <a:r>
              <a:rPr lang="en-US" altLang="en-US" smtClean="0"/>
              <a:t>Nausea /vomiting</a:t>
            </a:r>
          </a:p>
          <a:p>
            <a:pPr eaLnBrk="1" hangingPunct="1"/>
            <a:r>
              <a:rPr lang="en-US" altLang="en-US" smtClean="0"/>
              <a:t>Urine output</a:t>
            </a:r>
          </a:p>
          <a:p>
            <a:pPr eaLnBrk="1" hangingPunct="1"/>
            <a:endParaRPr lang="en-US" altLang="en-US" smtClean="0"/>
          </a:p>
        </p:txBody>
      </p:sp>
      <p:sp>
        <p:nvSpPr>
          <p:cNvPr id="2458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itle 3"/>
          <p:cNvSpPr>
            <a:spLocks noGrp="1"/>
          </p:cNvSpPr>
          <p:nvPr>
            <p:ph type="ctrTitle"/>
          </p:nvPr>
        </p:nvSpPr>
        <p:spPr>
          <a:xfrm>
            <a:off x="467544" y="3861048"/>
            <a:ext cx="6480048" cy="2301240"/>
          </a:xfrm>
          <a:extLst/>
        </p:spPr>
        <p:txBody>
          <a:bodyPr>
            <a:normAutofit/>
          </a:bodyPr>
          <a:lstStyle/>
          <a:p>
            <a:pPr eaLnBrk="1" fontAlgn="auto" hangingPunct="1">
              <a:spcAft>
                <a:spcPts val="0"/>
              </a:spcAft>
              <a:defRPr/>
            </a:pPr>
            <a:r>
              <a:rPr smtClean="0"/>
              <a:t>Life Threatening Circulatory Emergencies</a:t>
            </a:r>
          </a:p>
        </p:txBody>
      </p:sp>
      <p:sp>
        <p:nvSpPr>
          <p:cNvPr id="25603" name="Subtitle 4"/>
          <p:cNvSpPr>
            <a:spLocks noGrp="1"/>
          </p:cNvSpPr>
          <p:nvPr>
            <p:ph type="subTitle" idx="1"/>
          </p:nvPr>
        </p:nvSpPr>
        <p:spPr>
          <a:xfrm>
            <a:off x="433388" y="1544638"/>
            <a:ext cx="6480175" cy="1752600"/>
          </a:xfrm>
        </p:spPr>
        <p:txBody>
          <a:bodyPr/>
          <a:lstStyle/>
          <a:p>
            <a:pPr eaLnBrk="1" hangingPunct="1"/>
            <a:endParaRPr lang="en-US" altLang="en-US" smtClean="0"/>
          </a:p>
        </p:txBody>
      </p:sp>
      <p:sp>
        <p:nvSpPr>
          <p:cNvPr id="2560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pic>
        <p:nvPicPr>
          <p:cNvPr id="2560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788" y="333375"/>
            <a:ext cx="5248275" cy="345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6"/>
          <p:cNvSpPr>
            <a:spLocks noGrp="1"/>
          </p:cNvSpPr>
          <p:nvPr>
            <p:ph type="title"/>
          </p:nvPr>
        </p:nvSpPr>
        <p:spPr>
          <a:xfrm>
            <a:off x="457200" y="274638"/>
            <a:ext cx="8147050" cy="1209675"/>
          </a:xfrm>
        </p:spPr>
        <p:txBody>
          <a:bodyPr/>
          <a:lstStyle/>
          <a:p>
            <a:pPr algn="ctr" eaLnBrk="1" hangingPunct="1"/>
            <a:r>
              <a:rPr lang="en-US" altLang="en-US" smtClean="0"/>
              <a:t>NENA Core Competencies</a:t>
            </a:r>
          </a:p>
        </p:txBody>
      </p:sp>
      <p:sp>
        <p:nvSpPr>
          <p:cNvPr id="8" name="Content Placeholder 7"/>
          <p:cNvSpPr>
            <a:spLocks noGrp="1"/>
          </p:cNvSpPr>
          <p:nvPr>
            <p:ph idx="1"/>
          </p:nvPr>
        </p:nvSpPr>
        <p:spPr>
          <a:xfrm>
            <a:off x="457200" y="1628775"/>
            <a:ext cx="7467600" cy="4497388"/>
          </a:xfrm>
        </p:spPr>
        <p:txBody>
          <a:bodyPr>
            <a:normAutofit/>
          </a:bodyPr>
          <a:lstStyle/>
          <a:p>
            <a:pPr marL="36576" indent="0" algn="ctr" eaLnBrk="1" fontAlgn="auto" hangingPunct="1">
              <a:spcAft>
                <a:spcPts val="0"/>
              </a:spcAft>
              <a:buFont typeface="Wingdings 2"/>
              <a:buNone/>
              <a:defRPr/>
            </a:pPr>
            <a:endParaRPr lang="en-US" dirty="0" smtClean="0"/>
          </a:p>
          <a:p>
            <a:pPr marL="36576" indent="0" algn="ctr" eaLnBrk="1" fontAlgn="auto" hangingPunct="1">
              <a:spcAft>
                <a:spcPts val="0"/>
              </a:spcAft>
              <a:buFont typeface="Wingdings 2"/>
              <a:buNone/>
              <a:defRPr/>
            </a:pPr>
            <a:r>
              <a:rPr lang="en-US" dirty="0" smtClean="0"/>
              <a:t>ASSESSMENT</a:t>
            </a:r>
            <a:r>
              <a:rPr lang="en-US" dirty="0"/>
              <a:t>, INTERVENTION AND MONITORING OF CIRCULATORY STATUS IS A COMPETENCY </a:t>
            </a:r>
            <a:r>
              <a:rPr lang="en-US" dirty="0">
                <a:solidFill>
                  <a:schemeClr val="accent2">
                    <a:lumMod val="60000"/>
                    <a:lumOff val="40000"/>
                  </a:schemeClr>
                </a:solidFill>
              </a:rPr>
              <a:t>REQUIRED BY ALL EMERGENCY NURSES</a:t>
            </a:r>
          </a:p>
        </p:txBody>
      </p:sp>
      <p:sp>
        <p:nvSpPr>
          <p:cNvPr id="4" name="Footer Placeholder 3"/>
          <p:cNvSpPr>
            <a:spLocks noGrp="1"/>
          </p:cNvSpPr>
          <p:nvPr>
            <p:ph type="ftr" sz="quarter" idx="11"/>
          </p:nvPr>
        </p:nvSpPr>
        <p:spPr/>
        <p:txBody>
          <a:bodyPr/>
          <a:lstStyle/>
          <a:p>
            <a:pPr>
              <a:defRPr/>
            </a:pPr>
            <a:r>
              <a:rPr lang="en-US"/>
              <a:t>City-Wide Emergency Orientation June 2015</a:t>
            </a:r>
            <a:endParaRPr lang="en-CA"/>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85800" y="260350"/>
            <a:ext cx="7772400" cy="936625"/>
          </a:xfrm>
        </p:spPr>
        <p:txBody>
          <a:bodyPr/>
          <a:lstStyle/>
          <a:p>
            <a:pPr algn="ctr" eaLnBrk="1" hangingPunct="1"/>
            <a:r>
              <a:rPr lang="en-US" altLang="en-US" smtClean="0">
                <a:solidFill>
                  <a:srgbClr val="7B9899"/>
                </a:solidFill>
              </a:rPr>
              <a:t>Cardiac Arrest - VSA</a:t>
            </a:r>
          </a:p>
        </p:txBody>
      </p:sp>
      <p:sp>
        <p:nvSpPr>
          <p:cNvPr id="32771" name="Rectangle 3"/>
          <p:cNvSpPr>
            <a:spLocks noGrp="1" noChangeArrowheads="1"/>
          </p:cNvSpPr>
          <p:nvPr>
            <p:ph idx="1"/>
          </p:nvPr>
        </p:nvSpPr>
        <p:spPr>
          <a:xfrm>
            <a:off x="685800" y="1752600"/>
            <a:ext cx="7772400" cy="4114800"/>
          </a:xfrm>
        </p:spPr>
        <p:txBody>
          <a:bodyPr>
            <a:normAutofit/>
          </a:bodyPr>
          <a:lstStyle/>
          <a:p>
            <a:pPr marL="420624" indent="-384048" eaLnBrk="1" fontAlgn="auto" hangingPunct="1">
              <a:spcAft>
                <a:spcPts val="0"/>
              </a:spcAft>
              <a:buFont typeface="Wingdings 2"/>
              <a:buChar char=""/>
              <a:defRPr/>
            </a:pPr>
            <a:r>
              <a:rPr lang="en-US" sz="2800" dirty="0" smtClean="0"/>
              <a:t>Vital Signs Absent</a:t>
            </a:r>
          </a:p>
          <a:p>
            <a:pPr marL="420624" indent="-384048" eaLnBrk="1" fontAlgn="auto" hangingPunct="1">
              <a:spcAft>
                <a:spcPts val="0"/>
              </a:spcAft>
              <a:buFont typeface="Wingdings 2"/>
              <a:buChar char=""/>
              <a:defRPr/>
            </a:pPr>
            <a:endParaRPr lang="en-US" sz="2800" dirty="0" smtClean="0"/>
          </a:p>
          <a:p>
            <a:pPr marL="420624" indent="-384048" eaLnBrk="1" fontAlgn="auto" hangingPunct="1">
              <a:spcAft>
                <a:spcPts val="0"/>
              </a:spcAft>
              <a:buFont typeface="Wingdings 2"/>
              <a:buChar char=""/>
              <a:defRPr/>
            </a:pPr>
            <a:r>
              <a:rPr lang="en-US" sz="2800" dirty="0" smtClean="0"/>
              <a:t>Sudden cardiac arrest can be defined as </a:t>
            </a:r>
            <a:r>
              <a:rPr lang="en-US" sz="2800" dirty="0" smtClean="0">
                <a:solidFill>
                  <a:schemeClr val="accent2">
                    <a:lumMod val="60000"/>
                    <a:lumOff val="40000"/>
                  </a:schemeClr>
                </a:solidFill>
              </a:rPr>
              <a:t>non-traumatic death </a:t>
            </a:r>
            <a:r>
              <a:rPr lang="en-US" sz="2800" dirty="0" smtClean="0"/>
              <a:t>resulting from cardiac causes that occurs </a:t>
            </a:r>
            <a:r>
              <a:rPr lang="en-US" sz="2800" dirty="0" smtClean="0">
                <a:solidFill>
                  <a:schemeClr val="accent2">
                    <a:lumMod val="60000"/>
                    <a:lumOff val="40000"/>
                  </a:schemeClr>
                </a:solidFill>
              </a:rPr>
              <a:t>within 1 hour </a:t>
            </a:r>
            <a:r>
              <a:rPr lang="en-US" sz="2800" dirty="0" smtClean="0"/>
              <a:t>of symptoms</a:t>
            </a:r>
          </a:p>
        </p:txBody>
      </p:sp>
      <p:sp>
        <p:nvSpPr>
          <p:cNvPr id="2662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3"/>
          <p:cNvSpPr>
            <a:spLocks noGrp="1"/>
          </p:cNvSpPr>
          <p:nvPr>
            <p:ph type="title"/>
          </p:nvPr>
        </p:nvSpPr>
        <p:spPr>
          <a:xfrm>
            <a:off x="457200" y="152400"/>
            <a:ext cx="8229600" cy="704850"/>
          </a:xfrm>
          <a:solidFill>
            <a:srgbClr val="FF0000"/>
          </a:solidFill>
          <a:ln w="38100">
            <a:solidFill>
              <a:schemeClr val="tx1"/>
            </a:solidFill>
            <a:miter lim="800000"/>
            <a:headEnd/>
            <a:tailEnd/>
          </a:ln>
        </p:spPr>
        <p:txBody>
          <a:bodyPr>
            <a:normAutofit fontScale="90000"/>
          </a:bodyPr>
          <a:lstStyle/>
          <a:p>
            <a:pPr eaLnBrk="1" fontAlgn="auto" hangingPunct="1">
              <a:spcAft>
                <a:spcPts val="0"/>
              </a:spcAft>
              <a:defRPr/>
            </a:pPr>
            <a:r>
              <a:rPr lang="en-US" smtClean="0"/>
              <a:t>CAUSES OF ARREST</a:t>
            </a:r>
          </a:p>
        </p:txBody>
      </p:sp>
      <p:sp>
        <p:nvSpPr>
          <p:cNvPr id="27651" name="Content Placeholder 4"/>
          <p:cNvSpPr>
            <a:spLocks noGrp="1"/>
          </p:cNvSpPr>
          <p:nvPr>
            <p:ph sz="half" idx="1"/>
          </p:nvPr>
        </p:nvSpPr>
        <p:spPr>
          <a:xfrm>
            <a:off x="457200" y="971550"/>
            <a:ext cx="4038600" cy="5154613"/>
          </a:xfrm>
          <a:solidFill>
            <a:srgbClr val="FFC000"/>
          </a:solidFill>
          <a:ln w="38100">
            <a:solidFill>
              <a:schemeClr val="tx1"/>
            </a:solidFill>
            <a:miter lim="800000"/>
            <a:headEnd/>
            <a:tailEnd/>
          </a:ln>
        </p:spPr>
        <p:txBody>
          <a:bodyPr/>
          <a:lstStyle/>
          <a:p>
            <a:pPr marL="0" indent="0" eaLnBrk="1" hangingPunct="1">
              <a:buFont typeface="Wingdings 2" pitchFamily="18" charset="2"/>
              <a:buNone/>
            </a:pPr>
            <a:r>
              <a:rPr lang="en-US" altLang="en-US" sz="3200" b="1" smtClean="0"/>
              <a:t>H</a:t>
            </a:r>
            <a:r>
              <a:rPr lang="en-US" altLang="en-US" sz="3200" smtClean="0"/>
              <a:t>YPOVOLEMIA</a:t>
            </a:r>
          </a:p>
          <a:p>
            <a:pPr marL="0" indent="0" eaLnBrk="1" hangingPunct="1">
              <a:buFont typeface="Wingdings 2" pitchFamily="18" charset="2"/>
              <a:buNone/>
            </a:pPr>
            <a:r>
              <a:rPr lang="en-US" altLang="en-US" sz="3200" b="1" smtClean="0"/>
              <a:t>H</a:t>
            </a:r>
            <a:r>
              <a:rPr lang="en-US" altLang="en-US" sz="3200" smtClean="0"/>
              <a:t>YPOXIA</a:t>
            </a:r>
          </a:p>
          <a:p>
            <a:pPr marL="0" indent="0" eaLnBrk="1" hangingPunct="1">
              <a:buFont typeface="Wingdings 2" pitchFamily="18" charset="2"/>
              <a:buNone/>
            </a:pPr>
            <a:r>
              <a:rPr lang="en-US" altLang="en-US" sz="3200" b="1" smtClean="0"/>
              <a:t>H</a:t>
            </a:r>
            <a:r>
              <a:rPr lang="en-US" altLang="en-US" sz="3200" smtClean="0"/>
              <a:t>YDROGEN ION (</a:t>
            </a:r>
            <a:r>
              <a:rPr lang="en-US" altLang="en-US" smtClean="0"/>
              <a:t>ACIDOSIS</a:t>
            </a:r>
            <a:r>
              <a:rPr lang="en-US" altLang="en-US" sz="3200" smtClean="0"/>
              <a:t>)</a:t>
            </a:r>
          </a:p>
          <a:p>
            <a:pPr marL="0" indent="0" eaLnBrk="1" hangingPunct="1">
              <a:buFont typeface="Wingdings 2" pitchFamily="18" charset="2"/>
              <a:buNone/>
            </a:pPr>
            <a:r>
              <a:rPr lang="en-US" altLang="en-US" sz="3200" b="1" smtClean="0"/>
              <a:t>H</a:t>
            </a:r>
            <a:r>
              <a:rPr lang="en-US" altLang="en-US" sz="3200" smtClean="0"/>
              <a:t>YPO/</a:t>
            </a:r>
          </a:p>
          <a:p>
            <a:pPr marL="0" indent="0" eaLnBrk="1" hangingPunct="1">
              <a:buFont typeface="Wingdings 2" pitchFamily="18" charset="2"/>
              <a:buNone/>
            </a:pPr>
            <a:r>
              <a:rPr lang="en-US" altLang="en-US" sz="3200" b="1" smtClean="0"/>
              <a:t>H</a:t>
            </a:r>
            <a:r>
              <a:rPr lang="en-US" altLang="en-US" sz="3200" smtClean="0"/>
              <a:t>YPERKALEMIA</a:t>
            </a:r>
          </a:p>
          <a:p>
            <a:pPr marL="0" indent="0" eaLnBrk="1" hangingPunct="1">
              <a:buFont typeface="Wingdings 2" pitchFamily="18" charset="2"/>
              <a:buNone/>
            </a:pPr>
            <a:r>
              <a:rPr lang="en-US" altLang="en-US" sz="3200" b="1" smtClean="0"/>
              <a:t>H</a:t>
            </a:r>
            <a:r>
              <a:rPr lang="en-US" altLang="en-US" sz="3200" smtClean="0"/>
              <a:t>YPOTHERMIA</a:t>
            </a:r>
          </a:p>
          <a:p>
            <a:pPr marL="0" indent="0" eaLnBrk="1" hangingPunct="1">
              <a:buFont typeface="Wingdings 2" pitchFamily="18" charset="2"/>
              <a:buNone/>
            </a:pPr>
            <a:r>
              <a:rPr lang="en-US" altLang="en-US" sz="3200" b="1" smtClean="0"/>
              <a:t>H</a:t>
            </a:r>
            <a:r>
              <a:rPr lang="en-US" altLang="en-US" sz="3200" smtClean="0"/>
              <a:t>YPOGLYCEMIA</a:t>
            </a:r>
          </a:p>
        </p:txBody>
      </p:sp>
      <p:sp>
        <p:nvSpPr>
          <p:cNvPr id="27652" name="Content Placeholder 5"/>
          <p:cNvSpPr>
            <a:spLocks noGrp="1"/>
          </p:cNvSpPr>
          <p:nvPr>
            <p:ph sz="half" idx="2"/>
          </p:nvPr>
        </p:nvSpPr>
        <p:spPr>
          <a:xfrm>
            <a:off x="4648200" y="971550"/>
            <a:ext cx="4038600" cy="5154613"/>
          </a:xfrm>
          <a:solidFill>
            <a:schemeClr val="tx2"/>
          </a:solidFill>
          <a:ln w="38100">
            <a:solidFill>
              <a:schemeClr val="tx1"/>
            </a:solidFill>
            <a:miter lim="800000"/>
            <a:headEnd/>
            <a:tailEnd/>
          </a:ln>
        </p:spPr>
        <p:txBody>
          <a:bodyPr/>
          <a:lstStyle/>
          <a:p>
            <a:pPr marL="0" indent="0" eaLnBrk="1" hangingPunct="1">
              <a:buFont typeface="Wingdings 2" pitchFamily="18" charset="2"/>
              <a:buNone/>
            </a:pPr>
            <a:r>
              <a:rPr lang="en-US" altLang="en-US" sz="3200" b="1" smtClean="0"/>
              <a:t>T</a:t>
            </a:r>
            <a:r>
              <a:rPr lang="en-US" altLang="en-US" sz="3200" smtClean="0"/>
              <a:t>OXINS</a:t>
            </a:r>
          </a:p>
          <a:p>
            <a:pPr marL="0" indent="0" eaLnBrk="1" hangingPunct="1">
              <a:buFont typeface="Wingdings 2" pitchFamily="18" charset="2"/>
              <a:buNone/>
            </a:pPr>
            <a:r>
              <a:rPr lang="en-US" altLang="en-US" sz="3200" b="1" smtClean="0"/>
              <a:t>T</a:t>
            </a:r>
            <a:r>
              <a:rPr lang="en-US" altLang="en-US" sz="3200" smtClean="0"/>
              <a:t>AMPONADE, </a:t>
            </a:r>
            <a:r>
              <a:rPr lang="en-US" altLang="en-US" smtClean="0"/>
              <a:t>cardiac</a:t>
            </a:r>
          </a:p>
          <a:p>
            <a:pPr marL="0" indent="0" eaLnBrk="1" hangingPunct="1">
              <a:buFont typeface="Wingdings 2" pitchFamily="18" charset="2"/>
              <a:buNone/>
            </a:pPr>
            <a:r>
              <a:rPr lang="en-US" altLang="en-US" sz="3200" b="1" smtClean="0"/>
              <a:t>T</a:t>
            </a:r>
            <a:r>
              <a:rPr lang="en-US" altLang="en-US" sz="3200" smtClean="0"/>
              <a:t>ENSION PNEUMO</a:t>
            </a:r>
          </a:p>
          <a:p>
            <a:pPr marL="0" indent="0" eaLnBrk="1" hangingPunct="1">
              <a:buFont typeface="Wingdings 2" pitchFamily="18" charset="2"/>
              <a:buNone/>
            </a:pPr>
            <a:r>
              <a:rPr lang="en-US" altLang="en-US" sz="3200" b="1" smtClean="0"/>
              <a:t>T</a:t>
            </a:r>
            <a:r>
              <a:rPr lang="en-US" altLang="en-US" sz="3200" smtClean="0"/>
              <a:t>HROMBOSIS</a:t>
            </a:r>
          </a:p>
          <a:p>
            <a:pPr marL="0" indent="0" eaLnBrk="1" hangingPunct="1">
              <a:buFont typeface="Wingdings 2" pitchFamily="18" charset="2"/>
              <a:buNone/>
            </a:pPr>
            <a:r>
              <a:rPr lang="en-US" altLang="en-US" sz="3200" b="1" smtClean="0"/>
              <a:t>T</a:t>
            </a:r>
            <a:r>
              <a:rPr lang="en-US" altLang="en-US" sz="3200" smtClean="0"/>
              <a:t>RAUMA(</a:t>
            </a:r>
            <a:r>
              <a:rPr lang="en-US" altLang="en-US" smtClean="0"/>
              <a:t>hypovolemia, increased ICP</a:t>
            </a:r>
            <a:r>
              <a:rPr lang="en-US" altLang="en-US" sz="3200" smtClean="0"/>
              <a:t>)</a:t>
            </a:r>
          </a:p>
        </p:txBody>
      </p:sp>
      <p:sp>
        <p:nvSpPr>
          <p:cNvPr id="2765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p:cNvSpPr>
            <a:spLocks noGrp="1" noChangeArrowheads="1"/>
          </p:cNvSpPr>
          <p:nvPr>
            <p:ph type="title"/>
          </p:nvPr>
        </p:nvSpPr>
        <p:spPr>
          <a:xfrm>
            <a:off x="684213" y="260350"/>
            <a:ext cx="7772400" cy="936625"/>
          </a:xfrm>
        </p:spPr>
        <p:txBody>
          <a:bodyPr/>
          <a:lstStyle/>
          <a:p>
            <a:pPr algn="ctr" eaLnBrk="1" hangingPunct="1"/>
            <a:r>
              <a:rPr lang="en-US" altLang="en-US" smtClean="0">
                <a:solidFill>
                  <a:srgbClr val="7B9899"/>
                </a:solidFill>
              </a:rPr>
              <a:t>Cardiac Trauma</a:t>
            </a:r>
          </a:p>
        </p:txBody>
      </p:sp>
      <p:sp>
        <p:nvSpPr>
          <p:cNvPr id="27651" name="Rectangle 1027"/>
          <p:cNvSpPr>
            <a:spLocks noGrp="1" noChangeArrowheads="1"/>
          </p:cNvSpPr>
          <p:nvPr>
            <p:ph idx="1"/>
          </p:nvPr>
        </p:nvSpPr>
        <p:spPr/>
        <p:txBody>
          <a:bodyPr>
            <a:normAutofit/>
          </a:bodyPr>
          <a:lstStyle/>
          <a:p>
            <a:pPr marL="274320" indent="-274320" eaLnBrk="1" fontAlgn="auto" hangingPunct="1">
              <a:spcAft>
                <a:spcPts val="0"/>
              </a:spcAft>
              <a:buFont typeface="Wingdings 2"/>
              <a:buChar char=""/>
              <a:defRPr/>
            </a:pPr>
            <a:r>
              <a:rPr lang="en-US" dirty="0" smtClean="0"/>
              <a:t>Blunt trauma </a:t>
            </a:r>
          </a:p>
          <a:p>
            <a:pPr marL="548640" lvl="1" indent="-274320" eaLnBrk="1" fontAlgn="auto" hangingPunct="1">
              <a:spcAft>
                <a:spcPts val="0"/>
              </a:spcAft>
              <a:buFont typeface="Wingdings"/>
              <a:buChar char=""/>
              <a:defRPr/>
            </a:pPr>
            <a:r>
              <a:rPr lang="en-US" dirty="0" smtClean="0"/>
              <a:t>Cardiac contusion  </a:t>
            </a:r>
          </a:p>
          <a:p>
            <a:pPr marL="457200" lvl="1" indent="0" eaLnBrk="1" fontAlgn="auto" hangingPunct="1">
              <a:spcAft>
                <a:spcPts val="0"/>
              </a:spcAft>
              <a:buFont typeface="Wingdings" pitchFamily="2" charset="2"/>
              <a:buNone/>
              <a:defRPr/>
            </a:pPr>
            <a:endParaRPr lang="en-US" dirty="0" smtClean="0"/>
          </a:p>
          <a:p>
            <a:pPr marL="274320" indent="-274320" eaLnBrk="1" fontAlgn="auto" hangingPunct="1">
              <a:spcAft>
                <a:spcPts val="0"/>
              </a:spcAft>
              <a:buFont typeface="Wingdings 2"/>
              <a:buChar char=""/>
              <a:defRPr/>
            </a:pPr>
            <a:r>
              <a:rPr lang="en-US" dirty="0" smtClean="0"/>
              <a:t>Penetrating injury</a:t>
            </a:r>
          </a:p>
          <a:p>
            <a:pPr marL="548640" lvl="1" indent="-274320" eaLnBrk="1" fontAlgn="auto" hangingPunct="1">
              <a:spcAft>
                <a:spcPts val="0"/>
              </a:spcAft>
              <a:buFont typeface="Wingdings"/>
              <a:buChar char=""/>
              <a:defRPr/>
            </a:pPr>
            <a:r>
              <a:rPr lang="en-US" dirty="0" smtClean="0"/>
              <a:t>left ventricle most injured</a:t>
            </a:r>
          </a:p>
          <a:p>
            <a:pPr marL="548640" lvl="1" indent="-274320" eaLnBrk="1" fontAlgn="auto" hangingPunct="1">
              <a:spcAft>
                <a:spcPts val="0"/>
              </a:spcAft>
              <a:buFont typeface="Wingdings"/>
              <a:buChar char=""/>
              <a:defRPr/>
            </a:pPr>
            <a:r>
              <a:rPr lang="en-US" dirty="0" smtClean="0"/>
              <a:t>high mortality injuries</a:t>
            </a:r>
          </a:p>
        </p:txBody>
      </p:sp>
      <p:sp>
        <p:nvSpPr>
          <p:cNvPr id="2867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pic>
        <p:nvPicPr>
          <p:cNvPr id="337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3933825"/>
            <a:ext cx="2265363" cy="169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75" y="1628775"/>
            <a:ext cx="2297113" cy="153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additive="base">
                                        <p:cTn id="7" dur="500" fill="hold"/>
                                        <p:tgtEl>
                                          <p:spTgt spid="276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anim calcmode="lin" valueType="num">
                                      <p:cBhvr additive="base">
                                        <p:cTn id="11" dur="500" fill="hold"/>
                                        <p:tgtEl>
                                          <p:spTgt spid="2765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76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3798"/>
                                        </p:tgtEl>
                                        <p:attrNameLst>
                                          <p:attrName>style.visibility</p:attrName>
                                        </p:attrNameLst>
                                      </p:cBhvr>
                                      <p:to>
                                        <p:strVal val="visible"/>
                                      </p:to>
                                    </p:set>
                                    <p:anim calcmode="lin" valueType="num">
                                      <p:cBhvr additive="base">
                                        <p:cTn id="17" dur="500" fill="hold"/>
                                        <p:tgtEl>
                                          <p:spTgt spid="33798"/>
                                        </p:tgtEl>
                                        <p:attrNameLst>
                                          <p:attrName>ppt_x</p:attrName>
                                        </p:attrNameLst>
                                      </p:cBhvr>
                                      <p:tavLst>
                                        <p:tav tm="0">
                                          <p:val>
                                            <p:strVal val="#ppt_x"/>
                                          </p:val>
                                        </p:tav>
                                        <p:tav tm="100000">
                                          <p:val>
                                            <p:strVal val="#ppt_x"/>
                                          </p:val>
                                        </p:tav>
                                      </p:tavLst>
                                    </p:anim>
                                    <p:anim calcmode="lin" valueType="num">
                                      <p:cBhvr additive="base">
                                        <p:cTn id="18" dur="500" fill="hold"/>
                                        <p:tgtEl>
                                          <p:spTgt spid="33798"/>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27651">
                                            <p:txEl>
                                              <p:pRg st="3" end="3"/>
                                            </p:txEl>
                                          </p:spTgt>
                                        </p:tgtEl>
                                        <p:attrNameLst>
                                          <p:attrName>style.visibility</p:attrName>
                                        </p:attrNameLst>
                                      </p:cBhvr>
                                      <p:to>
                                        <p:strVal val="visible"/>
                                      </p:to>
                                    </p:set>
                                    <p:anim calcmode="lin" valueType="num">
                                      <p:cBhvr additive="base">
                                        <p:cTn id="23" dur="500" fill="hold"/>
                                        <p:tgtEl>
                                          <p:spTgt spid="2765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651">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651">
                                            <p:txEl>
                                              <p:pRg st="4" end="4"/>
                                            </p:txEl>
                                          </p:spTgt>
                                        </p:tgtEl>
                                        <p:attrNameLst>
                                          <p:attrName>style.visibility</p:attrName>
                                        </p:attrNameLst>
                                      </p:cBhvr>
                                      <p:to>
                                        <p:strVal val="visible"/>
                                      </p:to>
                                    </p:set>
                                    <p:anim calcmode="lin" valueType="num">
                                      <p:cBhvr additive="base">
                                        <p:cTn id="27" dur="500" fill="hold"/>
                                        <p:tgtEl>
                                          <p:spTgt spid="2765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7651">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7651">
                                            <p:txEl>
                                              <p:pRg st="5" end="5"/>
                                            </p:txEl>
                                          </p:spTgt>
                                        </p:tgtEl>
                                        <p:attrNameLst>
                                          <p:attrName>style.visibility</p:attrName>
                                        </p:attrNameLst>
                                      </p:cBhvr>
                                      <p:to>
                                        <p:strVal val="visible"/>
                                      </p:to>
                                    </p:set>
                                    <p:anim calcmode="lin" valueType="num">
                                      <p:cBhvr additive="base">
                                        <p:cTn id="31" dur="500" fill="hold"/>
                                        <p:tgtEl>
                                          <p:spTgt spid="2765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65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3797"/>
                                        </p:tgtEl>
                                        <p:attrNameLst>
                                          <p:attrName>style.visibility</p:attrName>
                                        </p:attrNameLst>
                                      </p:cBhvr>
                                      <p:to>
                                        <p:strVal val="visible"/>
                                      </p:to>
                                    </p:set>
                                    <p:anim calcmode="lin" valueType="num">
                                      <p:cBhvr additive="base">
                                        <p:cTn id="37" dur="500" fill="hold"/>
                                        <p:tgtEl>
                                          <p:spTgt spid="33797"/>
                                        </p:tgtEl>
                                        <p:attrNameLst>
                                          <p:attrName>ppt_x</p:attrName>
                                        </p:attrNameLst>
                                      </p:cBhvr>
                                      <p:tavLst>
                                        <p:tav tm="0">
                                          <p:val>
                                            <p:strVal val="#ppt_x"/>
                                          </p:val>
                                        </p:tav>
                                        <p:tav tm="100000">
                                          <p:val>
                                            <p:strVal val="#ppt_x"/>
                                          </p:val>
                                        </p:tav>
                                      </p:tavLst>
                                    </p:anim>
                                    <p:anim calcmode="lin" valueType="num">
                                      <p:cBhvr additive="base">
                                        <p:cTn id="38" dur="500" fill="hold"/>
                                        <p:tgtEl>
                                          <p:spTgt spid="337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a:xfrm>
            <a:off x="684213" y="260350"/>
            <a:ext cx="7772400" cy="1008063"/>
          </a:xfrm>
        </p:spPr>
        <p:txBody>
          <a:bodyPr/>
          <a:lstStyle/>
          <a:p>
            <a:pPr algn="ctr" eaLnBrk="1" hangingPunct="1"/>
            <a:r>
              <a:rPr lang="en-US" altLang="en-US" smtClean="0">
                <a:solidFill>
                  <a:srgbClr val="7B9899"/>
                </a:solidFill>
              </a:rPr>
              <a:t>Cardiac Trauma</a:t>
            </a:r>
          </a:p>
        </p:txBody>
      </p:sp>
      <p:sp>
        <p:nvSpPr>
          <p:cNvPr id="34819" name="Rectangle 1027"/>
          <p:cNvSpPr>
            <a:spLocks noGrp="1" noChangeArrowheads="1"/>
          </p:cNvSpPr>
          <p:nvPr>
            <p:ph idx="1"/>
          </p:nvPr>
        </p:nvSpPr>
        <p:spPr/>
        <p:txBody>
          <a:bodyPr>
            <a:normAutofit/>
          </a:bodyPr>
          <a:lstStyle/>
          <a:p>
            <a:pPr marL="420624" indent="-384048" eaLnBrk="1" fontAlgn="auto" hangingPunct="1">
              <a:lnSpc>
                <a:spcPct val="90000"/>
              </a:lnSpc>
              <a:spcAft>
                <a:spcPts val="0"/>
              </a:spcAft>
              <a:buFont typeface="Wingdings 2"/>
              <a:buChar char=""/>
              <a:defRPr/>
            </a:pPr>
            <a:r>
              <a:rPr lang="en-US" dirty="0" smtClean="0"/>
              <a:t>Suspect </a:t>
            </a:r>
          </a:p>
          <a:p>
            <a:pPr marL="722376" lvl="1" indent="-274320" eaLnBrk="1" fontAlgn="auto" hangingPunct="1">
              <a:lnSpc>
                <a:spcPct val="90000"/>
              </a:lnSpc>
              <a:spcAft>
                <a:spcPts val="0"/>
              </a:spcAft>
              <a:buFont typeface="Wingdings 2"/>
              <a:buChar char=""/>
              <a:defRPr/>
            </a:pPr>
            <a:r>
              <a:rPr lang="en-US" dirty="0" smtClean="0"/>
              <a:t>with rib fractures </a:t>
            </a:r>
            <a:r>
              <a:rPr lang="en-US" dirty="0" smtClean="0">
                <a:solidFill>
                  <a:schemeClr val="accent2">
                    <a:lumMod val="60000"/>
                    <a:lumOff val="40000"/>
                  </a:schemeClr>
                </a:solidFill>
              </a:rPr>
              <a:t>(Which ribs?)</a:t>
            </a:r>
          </a:p>
          <a:p>
            <a:pPr marL="722376" lvl="1" indent="-274320" eaLnBrk="1" fontAlgn="auto" hangingPunct="1">
              <a:lnSpc>
                <a:spcPct val="90000"/>
              </a:lnSpc>
              <a:spcAft>
                <a:spcPts val="0"/>
              </a:spcAft>
              <a:buFont typeface="Wingdings 2"/>
              <a:buChar char=""/>
              <a:defRPr/>
            </a:pPr>
            <a:r>
              <a:rPr lang="en-US" dirty="0" smtClean="0"/>
              <a:t>bruising –seat belt </a:t>
            </a:r>
          </a:p>
          <a:p>
            <a:pPr marL="274638" lvl="1" indent="0" eaLnBrk="1" fontAlgn="auto" hangingPunct="1">
              <a:lnSpc>
                <a:spcPct val="90000"/>
              </a:lnSpc>
              <a:spcAft>
                <a:spcPts val="0"/>
              </a:spcAft>
              <a:buFont typeface="Wingdings" pitchFamily="2" charset="2"/>
              <a:buNone/>
              <a:defRPr/>
            </a:pPr>
            <a:r>
              <a:rPr lang="en-US" dirty="0" smtClean="0"/>
              <a:t> </a:t>
            </a:r>
          </a:p>
          <a:p>
            <a:pPr marL="420624" indent="-384048" eaLnBrk="1" fontAlgn="auto" hangingPunct="1">
              <a:lnSpc>
                <a:spcPct val="90000"/>
              </a:lnSpc>
              <a:spcAft>
                <a:spcPts val="0"/>
              </a:spcAft>
              <a:buFont typeface="Wingdings 2"/>
              <a:buChar char=""/>
              <a:defRPr/>
            </a:pPr>
            <a:r>
              <a:rPr lang="en-US" dirty="0" smtClean="0"/>
              <a:t>S|S</a:t>
            </a:r>
          </a:p>
          <a:p>
            <a:pPr marL="722376" lvl="1" indent="-274320" eaLnBrk="1" fontAlgn="auto" hangingPunct="1">
              <a:lnSpc>
                <a:spcPct val="90000"/>
              </a:lnSpc>
              <a:spcAft>
                <a:spcPts val="0"/>
              </a:spcAft>
              <a:buFont typeface="Wingdings 2"/>
              <a:buChar char=""/>
              <a:defRPr/>
            </a:pPr>
            <a:r>
              <a:rPr lang="en-US" dirty="0" smtClean="0"/>
              <a:t>dysrhythmias</a:t>
            </a:r>
          </a:p>
          <a:p>
            <a:pPr marL="722376" lvl="1" indent="-274320" eaLnBrk="1" fontAlgn="auto" hangingPunct="1">
              <a:lnSpc>
                <a:spcPct val="90000"/>
              </a:lnSpc>
              <a:spcAft>
                <a:spcPts val="0"/>
              </a:spcAft>
              <a:buFont typeface="Wingdings 2"/>
              <a:buChar char=""/>
              <a:defRPr/>
            </a:pPr>
            <a:r>
              <a:rPr lang="en-US" dirty="0" smtClean="0"/>
              <a:t>chest pain, abrasions, ecchymosis</a:t>
            </a:r>
          </a:p>
          <a:p>
            <a:pPr marL="722376" lvl="1" indent="-274320" eaLnBrk="1" fontAlgn="auto" hangingPunct="1">
              <a:lnSpc>
                <a:spcPct val="90000"/>
              </a:lnSpc>
              <a:spcAft>
                <a:spcPts val="0"/>
              </a:spcAft>
              <a:buFont typeface="Wingdings 2"/>
              <a:buChar char=""/>
              <a:defRPr/>
            </a:pPr>
            <a:r>
              <a:rPr lang="en-US" dirty="0" smtClean="0"/>
              <a:t>hypotension, shock</a:t>
            </a:r>
          </a:p>
          <a:p>
            <a:pPr marL="722376" lvl="1" indent="-274320" eaLnBrk="1" fontAlgn="auto" hangingPunct="1">
              <a:lnSpc>
                <a:spcPct val="90000"/>
              </a:lnSpc>
              <a:spcAft>
                <a:spcPts val="0"/>
              </a:spcAft>
              <a:buFont typeface="Wingdings" pitchFamily="2" charset="2"/>
              <a:buNone/>
              <a:defRPr/>
            </a:pPr>
            <a:endParaRPr lang="en-US" dirty="0" smtClean="0"/>
          </a:p>
          <a:p>
            <a:pPr marL="420624" indent="-384048" eaLnBrk="1" fontAlgn="auto" hangingPunct="1">
              <a:lnSpc>
                <a:spcPct val="90000"/>
              </a:lnSpc>
              <a:spcAft>
                <a:spcPts val="0"/>
              </a:spcAft>
              <a:buFont typeface="Wingdings 2"/>
              <a:buChar char=""/>
              <a:defRPr/>
            </a:pPr>
            <a:endParaRPr lang="en-US" dirty="0" smtClean="0"/>
          </a:p>
        </p:txBody>
      </p:sp>
      <p:sp>
        <p:nvSpPr>
          <p:cNvPr id="2970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50825" y="260350"/>
            <a:ext cx="8686800" cy="1008063"/>
          </a:xfrm>
          <a:noFill/>
        </p:spPr>
        <p:txBody>
          <a:bodyPr lIns="92075" tIns="46038" rIns="92075" bIns="46038"/>
          <a:lstStyle/>
          <a:p>
            <a:pPr algn="ctr" eaLnBrk="1" hangingPunct="1"/>
            <a:r>
              <a:rPr lang="en-US" altLang="en-US" smtClean="0"/>
              <a:t>Pericardial Tamponade</a:t>
            </a:r>
          </a:p>
        </p:txBody>
      </p:sp>
      <p:sp>
        <p:nvSpPr>
          <p:cNvPr id="30723" name="Rectangle 3"/>
          <p:cNvSpPr>
            <a:spLocks noGrp="1" noChangeArrowheads="1"/>
          </p:cNvSpPr>
          <p:nvPr>
            <p:ph type="body" sz="half" idx="1"/>
          </p:nvPr>
        </p:nvSpPr>
        <p:spPr>
          <a:xfrm>
            <a:off x="228600" y="1828800"/>
            <a:ext cx="4257675" cy="4648200"/>
          </a:xfrm>
          <a:noFill/>
        </p:spPr>
        <p:txBody>
          <a:bodyPr lIns="92075" tIns="46038" rIns="92075" bIns="46038"/>
          <a:lstStyle/>
          <a:p>
            <a:pPr marL="339725" indent="-339725" eaLnBrk="1" hangingPunct="1"/>
            <a:r>
              <a:rPr lang="en-US" altLang="en-US" sz="2800" smtClean="0"/>
              <a:t>Collection of blood in the pericardial sac</a:t>
            </a:r>
          </a:p>
          <a:p>
            <a:pPr marL="339725" indent="-339725" eaLnBrk="1" hangingPunct="1"/>
            <a:r>
              <a:rPr lang="en-US" altLang="en-US" sz="2800" smtClean="0"/>
              <a:t>Penetrating injury most common</a:t>
            </a:r>
          </a:p>
          <a:p>
            <a:pPr marL="339725" indent="-339725" eaLnBrk="1" hangingPunct="1"/>
            <a:r>
              <a:rPr lang="en-US" altLang="en-US" sz="2800" smtClean="0"/>
              <a:t>Results in decreased cardiac output</a:t>
            </a:r>
          </a:p>
        </p:txBody>
      </p:sp>
      <p:sp>
        <p:nvSpPr>
          <p:cNvPr id="3072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pic>
        <p:nvPicPr>
          <p:cNvPr id="30725" name="Picture 4" descr="Chp629"/>
          <p:cNvPicPr>
            <a:picLocks noChangeAspect="1" noChangeArrowheads="1"/>
          </p:cNvPicPr>
          <p:nvPr/>
        </p:nvPicPr>
        <p:blipFill>
          <a:blip r:embed="rId3">
            <a:extLst>
              <a:ext uri="{28A0092B-C50C-407E-A947-70E740481C1C}">
                <a14:useLocalDpi xmlns:a14="http://schemas.microsoft.com/office/drawing/2010/main" val="0"/>
              </a:ext>
            </a:extLst>
          </a:blip>
          <a:srcRect l="62303" t="5634" r="1581" b="6104"/>
          <a:stretch>
            <a:fillRect/>
          </a:stretch>
        </p:blipFill>
        <p:spPr bwMode="auto">
          <a:xfrm>
            <a:off x="5418138" y="2209800"/>
            <a:ext cx="2709862"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50825" y="333375"/>
            <a:ext cx="8686800" cy="1079500"/>
          </a:xfrm>
          <a:noFill/>
        </p:spPr>
        <p:txBody>
          <a:bodyPr lIns="92075" tIns="46038" rIns="92075" bIns="46038"/>
          <a:lstStyle/>
          <a:p>
            <a:pPr algn="ctr" eaLnBrk="1" hangingPunct="1"/>
            <a:r>
              <a:rPr lang="en-US" altLang="en-US" smtClean="0">
                <a:solidFill>
                  <a:srgbClr val="7B9899"/>
                </a:solidFill>
              </a:rPr>
              <a:t>Pericardial Tamponade</a:t>
            </a:r>
          </a:p>
        </p:txBody>
      </p:sp>
      <p:sp>
        <p:nvSpPr>
          <p:cNvPr id="31747" name="Rectangle 3"/>
          <p:cNvSpPr>
            <a:spLocks noGrp="1" noChangeArrowheads="1"/>
          </p:cNvSpPr>
          <p:nvPr>
            <p:ph idx="1"/>
          </p:nvPr>
        </p:nvSpPr>
        <p:spPr/>
        <p:txBody>
          <a:bodyPr lIns="92075" tIns="46038" rIns="92075" bIns="46038"/>
          <a:lstStyle/>
          <a:p>
            <a:pPr eaLnBrk="1" hangingPunct="1">
              <a:lnSpc>
                <a:spcPct val="90000"/>
              </a:lnSpc>
              <a:buFontTx/>
              <a:buNone/>
            </a:pPr>
            <a:r>
              <a:rPr lang="en-US" altLang="en-US" smtClean="0"/>
              <a:t>Signs and Symptoms</a:t>
            </a:r>
          </a:p>
          <a:p>
            <a:pPr eaLnBrk="1" hangingPunct="1">
              <a:lnSpc>
                <a:spcPct val="90000"/>
              </a:lnSpc>
            </a:pPr>
            <a:r>
              <a:rPr lang="en-US" altLang="en-US" smtClean="0"/>
              <a:t>Dyspnea</a:t>
            </a:r>
          </a:p>
          <a:p>
            <a:pPr eaLnBrk="1" hangingPunct="1">
              <a:lnSpc>
                <a:spcPct val="90000"/>
              </a:lnSpc>
            </a:pPr>
            <a:r>
              <a:rPr lang="en-US" altLang="en-US" smtClean="0"/>
              <a:t>Cyanosis</a:t>
            </a:r>
          </a:p>
          <a:p>
            <a:pPr eaLnBrk="1" hangingPunct="1">
              <a:lnSpc>
                <a:spcPct val="90000"/>
              </a:lnSpc>
            </a:pPr>
            <a:r>
              <a:rPr lang="en-US" altLang="en-US" smtClean="0"/>
              <a:t>Beck’s triad</a:t>
            </a:r>
          </a:p>
          <a:p>
            <a:pPr eaLnBrk="1" hangingPunct="1">
              <a:lnSpc>
                <a:spcPct val="90000"/>
              </a:lnSpc>
            </a:pPr>
            <a:r>
              <a:rPr lang="en-US" altLang="en-US" smtClean="0"/>
              <a:t>Signs of shock</a:t>
            </a:r>
          </a:p>
          <a:p>
            <a:pPr eaLnBrk="1" hangingPunct="1">
              <a:lnSpc>
                <a:spcPct val="90000"/>
              </a:lnSpc>
            </a:pPr>
            <a:r>
              <a:rPr lang="en-US" altLang="en-US" smtClean="0"/>
              <a:t>Decreased voltage of ECG complexes</a:t>
            </a:r>
          </a:p>
        </p:txBody>
      </p:sp>
      <p:sp>
        <p:nvSpPr>
          <p:cNvPr id="3174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6" descr="http://www.rjmatthewsmd.com/Definitions/img/cardTamp-fig3.gif"/>
          <p:cNvPicPr>
            <a:picLocks noChangeAspect="1" noChangeArrowheads="1"/>
          </p:cNvPicPr>
          <p:nvPr/>
        </p:nvPicPr>
        <p:blipFill>
          <a:blip r:embed="rId2"/>
          <a:srcRect/>
          <a:stretch>
            <a:fillRect/>
          </a:stretch>
        </p:blipFill>
        <p:spPr bwMode="auto">
          <a:xfrm>
            <a:off x="5076825" y="558800"/>
            <a:ext cx="2747963" cy="2351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277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3429000"/>
            <a:ext cx="37147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500063"/>
            <a:ext cx="2857500"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50825" y="260350"/>
            <a:ext cx="8686800" cy="936625"/>
          </a:xfrm>
          <a:noFill/>
        </p:spPr>
        <p:txBody>
          <a:bodyPr lIns="92075" tIns="46038" rIns="92075" bIns="46038"/>
          <a:lstStyle/>
          <a:p>
            <a:pPr algn="ctr" eaLnBrk="1" hangingPunct="1"/>
            <a:r>
              <a:rPr lang="en-US" altLang="en-US" smtClean="0"/>
              <a:t>Aortic Injuries</a:t>
            </a:r>
          </a:p>
        </p:txBody>
      </p:sp>
      <p:sp>
        <p:nvSpPr>
          <p:cNvPr id="33795" name="Rectangle 3"/>
          <p:cNvSpPr>
            <a:spLocks noGrp="1" noChangeArrowheads="1"/>
          </p:cNvSpPr>
          <p:nvPr>
            <p:ph type="body" sz="half" idx="1"/>
          </p:nvPr>
        </p:nvSpPr>
        <p:spPr>
          <a:xfrm>
            <a:off x="228600" y="1828800"/>
            <a:ext cx="4257675" cy="4648200"/>
          </a:xfrm>
          <a:noFill/>
        </p:spPr>
        <p:txBody>
          <a:bodyPr lIns="92075" tIns="46038" rIns="92075" bIns="46038"/>
          <a:lstStyle/>
          <a:p>
            <a:pPr marL="339725" indent="-339725" eaLnBrk="1" hangingPunct="1"/>
            <a:r>
              <a:rPr lang="en-US" altLang="en-US" sz="2600" smtClean="0"/>
              <a:t>Result of penetrating and blunt trauma</a:t>
            </a:r>
          </a:p>
          <a:p>
            <a:pPr marL="339725" indent="-339725" eaLnBrk="1" hangingPunct="1"/>
            <a:r>
              <a:rPr lang="en-US" altLang="en-US" sz="2600" smtClean="0"/>
              <a:t>Descending aorta more susceptible to rupture</a:t>
            </a:r>
          </a:p>
          <a:p>
            <a:pPr marL="339725" indent="-339725" eaLnBrk="1" hangingPunct="1"/>
            <a:r>
              <a:rPr lang="en-US" altLang="en-US" sz="2600" smtClean="0"/>
              <a:t>10 to 30% mortality in those admitted</a:t>
            </a:r>
          </a:p>
          <a:p>
            <a:pPr marL="339725" indent="-339725" eaLnBrk="1" hangingPunct="1"/>
            <a:r>
              <a:rPr lang="en-US" altLang="en-US" sz="2600" smtClean="0"/>
              <a:t>Ascending aorta immediately fatal</a:t>
            </a:r>
          </a:p>
          <a:p>
            <a:pPr marL="339725" indent="-339725" eaLnBrk="1" hangingPunct="1">
              <a:buFontTx/>
              <a:buNone/>
            </a:pPr>
            <a:endParaRPr lang="en-US" altLang="en-US" sz="2600" smtClean="0"/>
          </a:p>
        </p:txBody>
      </p:sp>
      <p:sp>
        <p:nvSpPr>
          <p:cNvPr id="3379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pic>
        <p:nvPicPr>
          <p:cNvPr id="33797" name="Picture 4" descr="Chp631"/>
          <p:cNvPicPr>
            <a:picLocks noChangeAspect="1" noChangeArrowheads="1"/>
          </p:cNvPicPr>
          <p:nvPr/>
        </p:nvPicPr>
        <p:blipFill>
          <a:blip r:embed="rId3">
            <a:extLst>
              <a:ext uri="{28A0092B-C50C-407E-A947-70E740481C1C}">
                <a14:useLocalDpi xmlns:a14="http://schemas.microsoft.com/office/drawing/2010/main" val="0"/>
              </a:ext>
            </a:extLst>
          </a:blip>
          <a:srcRect l="63206" t="5333" r="3386" b="11111"/>
          <a:stretch>
            <a:fillRect/>
          </a:stretch>
        </p:blipFill>
        <p:spPr bwMode="auto">
          <a:xfrm>
            <a:off x="5283200" y="2209800"/>
            <a:ext cx="2709863"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algn="ctr" eaLnBrk="1" hangingPunct="1"/>
            <a:r>
              <a:rPr lang="en-US" altLang="en-US" smtClean="0"/>
              <a:t>Aortic Dissection</a:t>
            </a:r>
          </a:p>
        </p:txBody>
      </p:sp>
      <p:sp>
        <p:nvSpPr>
          <p:cNvPr id="34819" name="Content Placeholder 5"/>
          <p:cNvSpPr>
            <a:spLocks noGrp="1"/>
          </p:cNvSpPr>
          <p:nvPr>
            <p:ph idx="1"/>
          </p:nvPr>
        </p:nvSpPr>
        <p:spPr>
          <a:xfrm>
            <a:off x="457200" y="1557338"/>
            <a:ext cx="7715250" cy="4568825"/>
          </a:xfrm>
        </p:spPr>
        <p:txBody>
          <a:bodyPr/>
          <a:lstStyle/>
          <a:p>
            <a:pPr eaLnBrk="1" hangingPunct="1"/>
            <a:r>
              <a:rPr lang="en-US" altLang="en-US" dirty="0"/>
              <a:t>T</a:t>
            </a:r>
            <a:r>
              <a:rPr lang="en-US" altLang="en-US" dirty="0" smtClean="0"/>
              <a:t>ear in the inner layer of the aorta, the large blood vessel branching off the heart. </a:t>
            </a:r>
          </a:p>
          <a:p>
            <a:pPr eaLnBrk="1" hangingPunct="1"/>
            <a:r>
              <a:rPr lang="en-US" altLang="en-US" dirty="0" smtClean="0"/>
              <a:t>Blood surges through the tear, causing the inner and middle layers of the aorta to separate (dissect). </a:t>
            </a:r>
          </a:p>
          <a:p>
            <a:pPr eaLnBrk="1" hangingPunct="1"/>
            <a:r>
              <a:rPr lang="en-US" altLang="en-US" dirty="0" smtClean="0"/>
              <a:t>If the blood-filled channel ruptures through the outside aortic wall, aortic dissection is often fatal.</a:t>
            </a:r>
          </a:p>
          <a:p>
            <a:pPr eaLnBrk="1" hangingPunct="1"/>
            <a:endParaRPr lang="en-US" altLang="en-US" dirty="0" smtClean="0"/>
          </a:p>
          <a:p>
            <a:pPr eaLnBrk="1" hangingPunct="1"/>
            <a:endParaRPr lang="en-US" altLang="en-US" dirty="0" smtClean="0"/>
          </a:p>
        </p:txBody>
      </p:sp>
      <p:sp>
        <p:nvSpPr>
          <p:cNvPr id="5" name="Footer Placeholder 4"/>
          <p:cNvSpPr>
            <a:spLocks noGrp="1"/>
          </p:cNvSpPr>
          <p:nvPr>
            <p:ph type="ftr" sz="quarter" idx="11"/>
          </p:nvPr>
        </p:nvSpPr>
        <p:spPr/>
        <p:txBody>
          <a:bodyPr/>
          <a:lstStyle/>
          <a:p>
            <a:pPr>
              <a:defRPr/>
            </a:pPr>
            <a:r>
              <a:rPr lang="en-US"/>
              <a:t>City-Wide Emergency Orientation June 2015</a:t>
            </a:r>
            <a:endParaRPr lang="en-CA"/>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50825" y="188913"/>
            <a:ext cx="8686800" cy="1079500"/>
          </a:xfrm>
          <a:noFill/>
        </p:spPr>
        <p:txBody>
          <a:bodyPr lIns="92075" tIns="46038" rIns="92075" bIns="46038"/>
          <a:lstStyle/>
          <a:p>
            <a:pPr algn="ctr" eaLnBrk="1" hangingPunct="1"/>
            <a:r>
              <a:rPr lang="en-US" altLang="en-US" smtClean="0">
                <a:solidFill>
                  <a:srgbClr val="7B9899"/>
                </a:solidFill>
              </a:rPr>
              <a:t>Aortic Injuries</a:t>
            </a:r>
          </a:p>
        </p:txBody>
      </p:sp>
      <p:sp>
        <p:nvSpPr>
          <p:cNvPr id="35843" name="Rectangle 3"/>
          <p:cNvSpPr>
            <a:spLocks noGrp="1" noChangeArrowheads="1"/>
          </p:cNvSpPr>
          <p:nvPr>
            <p:ph idx="1"/>
          </p:nvPr>
        </p:nvSpPr>
        <p:spPr>
          <a:xfrm>
            <a:off x="228600" y="1600200"/>
            <a:ext cx="8610600" cy="4572000"/>
          </a:xfrm>
        </p:spPr>
        <p:txBody>
          <a:bodyPr lIns="92075" tIns="46038" rIns="92075" bIns="46038"/>
          <a:lstStyle/>
          <a:p>
            <a:pPr eaLnBrk="1" hangingPunct="1">
              <a:lnSpc>
                <a:spcPct val="90000"/>
              </a:lnSpc>
              <a:buFontTx/>
              <a:buNone/>
            </a:pPr>
            <a:r>
              <a:rPr lang="en-US" altLang="en-US" smtClean="0"/>
              <a:t>Signs </a:t>
            </a:r>
          </a:p>
          <a:p>
            <a:pPr eaLnBrk="1" hangingPunct="1">
              <a:lnSpc>
                <a:spcPct val="90000"/>
              </a:lnSpc>
            </a:pPr>
            <a:r>
              <a:rPr lang="en-US" altLang="en-US" sz="2800" smtClean="0"/>
              <a:t>Hypotension</a:t>
            </a:r>
          </a:p>
          <a:p>
            <a:pPr eaLnBrk="1" hangingPunct="1">
              <a:lnSpc>
                <a:spcPct val="90000"/>
              </a:lnSpc>
            </a:pPr>
            <a:r>
              <a:rPr lang="en-US" altLang="en-US" sz="2800" smtClean="0"/>
              <a:t>Decreased level of consciousness</a:t>
            </a:r>
          </a:p>
          <a:p>
            <a:pPr eaLnBrk="1" hangingPunct="1">
              <a:lnSpc>
                <a:spcPct val="90000"/>
              </a:lnSpc>
            </a:pPr>
            <a:r>
              <a:rPr lang="en-US" altLang="en-US" sz="2800" smtClean="0"/>
              <a:t>Decreased quality of femoral pulses </a:t>
            </a:r>
          </a:p>
          <a:p>
            <a:pPr eaLnBrk="1" hangingPunct="1">
              <a:lnSpc>
                <a:spcPct val="90000"/>
              </a:lnSpc>
            </a:pPr>
            <a:r>
              <a:rPr lang="en-US" altLang="en-US" sz="2800" smtClean="0"/>
              <a:t>Loud systolic murmur in parascapular region</a:t>
            </a:r>
          </a:p>
          <a:p>
            <a:pPr eaLnBrk="1" hangingPunct="1">
              <a:lnSpc>
                <a:spcPct val="90000"/>
              </a:lnSpc>
            </a:pPr>
            <a:r>
              <a:rPr lang="en-US" altLang="en-US" sz="2800" smtClean="0"/>
              <a:t>Chest wall ecchymosis</a:t>
            </a:r>
          </a:p>
          <a:p>
            <a:pPr eaLnBrk="1" hangingPunct="1">
              <a:lnSpc>
                <a:spcPct val="90000"/>
              </a:lnSpc>
            </a:pPr>
            <a:r>
              <a:rPr lang="en-US" altLang="en-US" sz="2800" smtClean="0"/>
              <a:t>Widened mediastinum on chest radiograph</a:t>
            </a:r>
          </a:p>
          <a:p>
            <a:pPr eaLnBrk="1" hangingPunct="1">
              <a:lnSpc>
                <a:spcPct val="90000"/>
              </a:lnSpc>
            </a:pPr>
            <a:r>
              <a:rPr lang="en-US" altLang="en-US" sz="2800" smtClean="0"/>
              <a:t>Paraplegia</a:t>
            </a:r>
          </a:p>
        </p:txBody>
      </p:sp>
      <p:sp>
        <p:nvSpPr>
          <p:cNvPr id="3584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68313" y="115888"/>
            <a:ext cx="8218487" cy="1143000"/>
          </a:xfrm>
        </p:spPr>
        <p:txBody>
          <a:bodyPr/>
          <a:lstStyle/>
          <a:p>
            <a:pPr algn="ctr" eaLnBrk="1" hangingPunct="1"/>
            <a:r>
              <a:rPr lang="en-US" altLang="en-US" smtClean="0"/>
              <a:t>NENA Core Competencies</a:t>
            </a:r>
          </a:p>
        </p:txBody>
      </p:sp>
      <p:sp>
        <p:nvSpPr>
          <p:cNvPr id="3" name="Content Placeholder 2"/>
          <p:cNvSpPr>
            <a:spLocks noGrp="1"/>
          </p:cNvSpPr>
          <p:nvPr>
            <p:ph idx="1"/>
          </p:nvPr>
        </p:nvSpPr>
        <p:spPr>
          <a:xfrm>
            <a:off x="457200" y="1268413"/>
            <a:ext cx="8002588" cy="5329237"/>
          </a:xfrm>
        </p:spPr>
        <p:txBody>
          <a:bodyPr>
            <a:normAutofit fontScale="77500" lnSpcReduction="20000"/>
          </a:bodyPr>
          <a:lstStyle/>
          <a:p>
            <a:pPr marL="420624" indent="-384048" eaLnBrk="1" fontAlgn="auto" hangingPunct="1">
              <a:spcAft>
                <a:spcPts val="0"/>
              </a:spcAft>
              <a:buFont typeface="Wingdings 2"/>
              <a:buChar char=""/>
              <a:defRPr/>
            </a:pPr>
            <a:r>
              <a:rPr lang="en-US" dirty="0"/>
              <a:t>Recognition and treatment of </a:t>
            </a:r>
            <a:r>
              <a:rPr lang="en-US" dirty="0">
                <a:solidFill>
                  <a:schemeClr val="accent2">
                    <a:lumMod val="60000"/>
                    <a:lumOff val="40000"/>
                  </a:schemeClr>
                </a:solidFill>
              </a:rPr>
              <a:t>shock syndromes </a:t>
            </a:r>
            <a:r>
              <a:rPr lang="en-US" dirty="0"/>
              <a:t>for the adult/pediatric/geriatric patient: </a:t>
            </a:r>
            <a:r>
              <a:rPr lang="en-US" dirty="0">
                <a:solidFill>
                  <a:schemeClr val="accent2">
                    <a:lumMod val="60000"/>
                    <a:lumOff val="40000"/>
                  </a:schemeClr>
                </a:solidFill>
              </a:rPr>
              <a:t>cardiogenic, hypovolemic, distributive, and obstructive</a:t>
            </a:r>
          </a:p>
          <a:p>
            <a:pPr marL="420624" indent="-384048" eaLnBrk="1" fontAlgn="auto" hangingPunct="1">
              <a:spcAft>
                <a:spcPts val="0"/>
              </a:spcAft>
              <a:buFont typeface="Wingdings 2"/>
              <a:buChar char=""/>
              <a:defRPr/>
            </a:pPr>
            <a:r>
              <a:rPr lang="en-US" dirty="0"/>
              <a:t>Initiates </a:t>
            </a:r>
            <a:r>
              <a:rPr lang="en-US" dirty="0">
                <a:solidFill>
                  <a:schemeClr val="accent2">
                    <a:lumMod val="60000"/>
                    <a:lumOff val="40000"/>
                  </a:schemeClr>
                </a:solidFill>
              </a:rPr>
              <a:t>early sepsis screening and interventions</a:t>
            </a:r>
          </a:p>
          <a:p>
            <a:pPr marL="420624" indent="-384048" eaLnBrk="1" fontAlgn="auto" hangingPunct="1">
              <a:spcAft>
                <a:spcPts val="0"/>
              </a:spcAft>
              <a:buFont typeface="Wingdings 2"/>
              <a:buChar char=""/>
              <a:defRPr/>
            </a:pPr>
            <a:r>
              <a:rPr lang="en-US" dirty="0"/>
              <a:t>Interpretation of </a:t>
            </a:r>
            <a:r>
              <a:rPr lang="en-US" dirty="0">
                <a:solidFill>
                  <a:schemeClr val="accent2">
                    <a:lumMod val="60000"/>
                    <a:lumOff val="40000"/>
                  </a:schemeClr>
                </a:solidFill>
              </a:rPr>
              <a:t>vital signs</a:t>
            </a:r>
          </a:p>
          <a:p>
            <a:pPr marL="420624" indent="-384048" eaLnBrk="1" fontAlgn="auto" hangingPunct="1">
              <a:spcAft>
                <a:spcPts val="0"/>
              </a:spcAft>
              <a:buFont typeface="Wingdings 2"/>
              <a:buChar char=""/>
              <a:defRPr/>
            </a:pPr>
            <a:r>
              <a:rPr lang="en-US" dirty="0">
                <a:solidFill>
                  <a:srgbClr val="FF3399"/>
                </a:solidFill>
              </a:rPr>
              <a:t>Assessment of effective circulation in the pediatric patient </a:t>
            </a:r>
            <a:r>
              <a:rPr lang="en-US" dirty="0"/>
              <a:t>(central and peripheral pulses, capillary refill, skin color, temperature and moisture)</a:t>
            </a:r>
          </a:p>
          <a:p>
            <a:pPr marL="420624" indent="-384048" eaLnBrk="1" fontAlgn="auto" hangingPunct="1">
              <a:spcAft>
                <a:spcPts val="0"/>
              </a:spcAft>
              <a:buFont typeface="Wingdings 2"/>
              <a:buChar char=""/>
              <a:defRPr/>
            </a:pPr>
            <a:r>
              <a:rPr lang="en-US" dirty="0"/>
              <a:t>Auscultation and identification of normal and abnormal </a:t>
            </a:r>
            <a:r>
              <a:rPr lang="en-US" dirty="0">
                <a:solidFill>
                  <a:schemeClr val="accent2">
                    <a:lumMod val="60000"/>
                    <a:lumOff val="40000"/>
                  </a:schemeClr>
                </a:solidFill>
              </a:rPr>
              <a:t>heart sounds</a:t>
            </a:r>
          </a:p>
          <a:p>
            <a:pPr marL="420624" indent="-384048" eaLnBrk="1" fontAlgn="auto" hangingPunct="1">
              <a:spcAft>
                <a:spcPts val="0"/>
              </a:spcAft>
              <a:buFont typeface="Wingdings 2"/>
              <a:buChar char=""/>
              <a:defRPr/>
            </a:pPr>
            <a:r>
              <a:rPr lang="en-US" dirty="0"/>
              <a:t>Perform and maintain </a:t>
            </a:r>
            <a:r>
              <a:rPr lang="en-US" dirty="0">
                <a:solidFill>
                  <a:schemeClr val="accent2">
                    <a:lumMod val="60000"/>
                    <a:lumOff val="40000"/>
                  </a:schemeClr>
                </a:solidFill>
              </a:rPr>
              <a:t>IV access</a:t>
            </a:r>
          </a:p>
          <a:p>
            <a:pPr marL="420624" indent="-384048" eaLnBrk="1" fontAlgn="auto" hangingPunct="1">
              <a:spcAft>
                <a:spcPts val="0"/>
              </a:spcAft>
              <a:buFont typeface="Wingdings 2"/>
              <a:buChar char=""/>
              <a:defRPr/>
            </a:pPr>
            <a:r>
              <a:rPr lang="en-US" dirty="0"/>
              <a:t>Perform and/or assist with insertion and maintenance of </a:t>
            </a:r>
            <a:r>
              <a:rPr lang="en-US" dirty="0" err="1">
                <a:solidFill>
                  <a:schemeClr val="accent2">
                    <a:lumMod val="60000"/>
                    <a:lumOff val="40000"/>
                  </a:schemeClr>
                </a:solidFill>
              </a:rPr>
              <a:t>intraosseous</a:t>
            </a:r>
            <a:r>
              <a:rPr lang="en-US" dirty="0">
                <a:solidFill>
                  <a:schemeClr val="accent2">
                    <a:lumMod val="60000"/>
                    <a:lumOff val="40000"/>
                  </a:schemeClr>
                </a:solidFill>
              </a:rPr>
              <a:t> access</a:t>
            </a:r>
          </a:p>
          <a:p>
            <a:pPr marL="420624" indent="-384048" eaLnBrk="1" fontAlgn="auto" hangingPunct="1">
              <a:spcAft>
                <a:spcPts val="0"/>
              </a:spcAft>
              <a:buFont typeface="Wingdings 2"/>
              <a:buChar char=""/>
              <a:defRPr/>
            </a:pPr>
            <a:r>
              <a:rPr lang="en-US" dirty="0"/>
              <a:t>Understanding/utilizing principles of </a:t>
            </a:r>
            <a:r>
              <a:rPr lang="en-US" dirty="0">
                <a:solidFill>
                  <a:schemeClr val="accent2">
                    <a:lumMod val="60000"/>
                    <a:lumOff val="40000"/>
                  </a:schemeClr>
                </a:solidFill>
              </a:rPr>
              <a:t>rapid fluid administration/devices</a:t>
            </a:r>
          </a:p>
          <a:p>
            <a:pPr marL="420624" indent="-384048" eaLnBrk="1" fontAlgn="auto" hangingPunct="1">
              <a:spcAft>
                <a:spcPts val="0"/>
              </a:spcAft>
              <a:buFont typeface="Wingdings 2"/>
              <a:buChar char=""/>
              <a:defRPr/>
            </a:pPr>
            <a:endParaRPr lang="en-US" dirty="0"/>
          </a:p>
        </p:txBody>
      </p:sp>
      <p:sp>
        <p:nvSpPr>
          <p:cNvPr id="4" name="Footer Placeholder 3"/>
          <p:cNvSpPr>
            <a:spLocks noGrp="1"/>
          </p:cNvSpPr>
          <p:nvPr>
            <p:ph type="ftr" sz="quarter" idx="11"/>
          </p:nvPr>
        </p:nvSpPr>
        <p:spPr/>
        <p:txBody>
          <a:bodyPr/>
          <a:lstStyle/>
          <a:p>
            <a:pPr>
              <a:defRPr/>
            </a:pPr>
            <a:r>
              <a:rPr lang="en-US"/>
              <a:t>City-Wide Emergency Orientation June 2015</a:t>
            </a:r>
            <a:endParaRPr lang="en-CA"/>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57200" y="274638"/>
            <a:ext cx="8002588" cy="1143000"/>
          </a:xfrm>
        </p:spPr>
        <p:txBody>
          <a:bodyPr/>
          <a:lstStyle/>
          <a:p>
            <a:pPr algn="ctr" eaLnBrk="1" hangingPunct="1"/>
            <a:r>
              <a:rPr lang="en-US" altLang="en-US" smtClean="0">
                <a:solidFill>
                  <a:schemeClr val="accent1"/>
                </a:solidFill>
              </a:rPr>
              <a:t>Aortic Injuries</a:t>
            </a:r>
          </a:p>
        </p:txBody>
      </p:sp>
      <p:sp>
        <p:nvSpPr>
          <p:cNvPr id="3" name="Content Placeholder 2"/>
          <p:cNvSpPr>
            <a:spLocks noGrp="1"/>
          </p:cNvSpPr>
          <p:nvPr>
            <p:ph idx="1"/>
          </p:nvPr>
        </p:nvSpPr>
        <p:spPr>
          <a:xfrm>
            <a:off x="457200" y="1412875"/>
            <a:ext cx="7931150" cy="4713288"/>
          </a:xfrm>
        </p:spPr>
        <p:txBody>
          <a:bodyPr>
            <a:normAutofit/>
          </a:bodyPr>
          <a:lstStyle/>
          <a:p>
            <a:pPr marL="36576" indent="0" eaLnBrk="1" fontAlgn="auto" hangingPunct="1">
              <a:spcAft>
                <a:spcPts val="0"/>
              </a:spcAft>
              <a:buFont typeface="Wingdings 2"/>
              <a:buNone/>
              <a:defRPr/>
            </a:pPr>
            <a:r>
              <a:rPr lang="en-US" dirty="0" smtClean="0"/>
              <a:t>Symptoms</a:t>
            </a:r>
          </a:p>
          <a:p>
            <a:pPr marL="420624" indent="-384048" eaLnBrk="1" fontAlgn="auto" hangingPunct="1">
              <a:spcAft>
                <a:spcPts val="0"/>
              </a:spcAft>
              <a:buFont typeface="Wingdings 2"/>
              <a:buChar char=""/>
              <a:defRPr/>
            </a:pPr>
            <a:r>
              <a:rPr lang="en-US" dirty="0" smtClean="0"/>
              <a:t>Severe &amp; sudden ripping, tearing </a:t>
            </a:r>
            <a:r>
              <a:rPr lang="en-US" dirty="0" err="1" smtClean="0"/>
              <a:t>midsternal</a:t>
            </a:r>
            <a:r>
              <a:rPr lang="en-US" dirty="0" smtClean="0"/>
              <a:t> chest pain.</a:t>
            </a:r>
          </a:p>
          <a:p>
            <a:pPr marL="420624" indent="-384048" eaLnBrk="1" fontAlgn="auto" hangingPunct="1">
              <a:spcAft>
                <a:spcPts val="0"/>
              </a:spcAft>
              <a:buFont typeface="Wingdings 2"/>
              <a:buChar char=""/>
              <a:defRPr/>
            </a:pPr>
            <a:r>
              <a:rPr lang="en-US" dirty="0" smtClean="0"/>
              <a:t>May radiate to back</a:t>
            </a:r>
          </a:p>
          <a:p>
            <a:pPr marL="420624" indent="-384048" eaLnBrk="1" fontAlgn="auto" hangingPunct="1">
              <a:spcAft>
                <a:spcPts val="0"/>
              </a:spcAft>
              <a:buFont typeface="Wingdings 2"/>
              <a:buChar char=""/>
              <a:defRPr/>
            </a:pPr>
            <a:r>
              <a:rPr lang="en-US" dirty="0" smtClean="0"/>
              <a:t>Nausea</a:t>
            </a:r>
          </a:p>
          <a:p>
            <a:pPr marL="420624" indent="-384048" eaLnBrk="1" fontAlgn="auto" hangingPunct="1">
              <a:spcAft>
                <a:spcPts val="0"/>
              </a:spcAft>
              <a:buFont typeface="Wingdings 2"/>
              <a:buChar char=""/>
              <a:defRPr/>
            </a:pPr>
            <a:r>
              <a:rPr lang="en-US" dirty="0" smtClean="0"/>
              <a:t>Shortness of breath</a:t>
            </a:r>
          </a:p>
          <a:p>
            <a:pPr marL="420624" indent="-384048" eaLnBrk="1" fontAlgn="auto" hangingPunct="1">
              <a:spcAft>
                <a:spcPts val="0"/>
              </a:spcAft>
              <a:buFont typeface="Wingdings 2"/>
              <a:buChar char=""/>
              <a:defRPr/>
            </a:pPr>
            <a:r>
              <a:rPr lang="en-US" dirty="0" smtClean="0"/>
              <a:t>Shock</a:t>
            </a:r>
          </a:p>
          <a:p>
            <a:pPr marL="420624" indent="-384048" eaLnBrk="1" fontAlgn="auto" hangingPunct="1">
              <a:spcAft>
                <a:spcPts val="0"/>
              </a:spcAft>
              <a:buFont typeface="Wingdings 2"/>
              <a:buChar char=""/>
              <a:defRPr/>
            </a:pPr>
            <a:endParaRPr lang="en-US" dirty="0"/>
          </a:p>
        </p:txBody>
      </p:sp>
      <p:sp>
        <p:nvSpPr>
          <p:cNvPr id="4" name="Footer Placeholder 3"/>
          <p:cNvSpPr>
            <a:spLocks noGrp="1"/>
          </p:cNvSpPr>
          <p:nvPr>
            <p:ph type="ftr" sz="quarter" idx="11"/>
          </p:nvPr>
        </p:nvSpPr>
        <p:spPr/>
        <p:txBody>
          <a:bodyPr/>
          <a:lstStyle/>
          <a:p>
            <a:pPr>
              <a:defRPr/>
            </a:pPr>
            <a:r>
              <a:rPr lang="en-US"/>
              <a:t>City-Wide Emergency Orientation June 2015</a:t>
            </a:r>
            <a:endParaRPr lang="en-CA"/>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5" descr="http://cmbi.bjmu.edu.cn/uptodate/pictures/card_pix/aortic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825" y="981075"/>
            <a:ext cx="4805363" cy="514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7" descr="http://www.aic.cuhk.edu.hk/web8/Hi%20res/Normal%20CX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88" y="981075"/>
            <a:ext cx="4276725" cy="514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a:xfrm>
            <a:off x="179388" y="115888"/>
            <a:ext cx="8713787" cy="1368425"/>
          </a:xfrm>
        </p:spPr>
        <p:txBody>
          <a:bodyPr/>
          <a:lstStyle/>
          <a:p>
            <a:pPr algn="ctr" eaLnBrk="1" hangingPunct="1"/>
            <a:r>
              <a:rPr lang="en-CA" altLang="en-US" sz="3200" b="1" smtClean="0">
                <a:solidFill>
                  <a:srgbClr val="7B9899"/>
                </a:solidFill>
              </a:rPr>
              <a:t>Cardiac Output – It’s all about Cardiac Output</a:t>
            </a:r>
          </a:p>
        </p:txBody>
      </p:sp>
      <p:sp>
        <p:nvSpPr>
          <p:cNvPr id="361475" name="Rectangle 1027"/>
          <p:cNvSpPr>
            <a:spLocks noGrp="1" noChangeArrowheads="1"/>
          </p:cNvSpPr>
          <p:nvPr>
            <p:ph idx="1"/>
          </p:nvPr>
        </p:nvSpPr>
        <p:spPr>
          <a:xfrm>
            <a:off x="395288" y="1628775"/>
            <a:ext cx="8280400" cy="4772025"/>
          </a:xfrm>
        </p:spPr>
        <p:txBody>
          <a:bodyPr>
            <a:normAutofit/>
          </a:bodyPr>
          <a:lstStyle/>
          <a:p>
            <a:pPr marL="420624" indent="-384048" eaLnBrk="1" fontAlgn="auto" hangingPunct="1">
              <a:spcAft>
                <a:spcPts val="0"/>
              </a:spcAft>
              <a:buFontTx/>
              <a:buNone/>
              <a:defRPr/>
            </a:pPr>
            <a:endParaRPr lang="en-US" dirty="0" smtClean="0"/>
          </a:p>
          <a:p>
            <a:pPr marL="722376" lvl="1" indent="-274320" eaLnBrk="1" fontAlgn="auto" hangingPunct="1">
              <a:spcAft>
                <a:spcPts val="0"/>
              </a:spcAft>
              <a:buFont typeface="Wingdings 2"/>
              <a:buChar char=""/>
              <a:defRPr/>
            </a:pPr>
            <a:r>
              <a:rPr lang="en-US" b="1" dirty="0" smtClean="0"/>
              <a:t>Assess for changes in: </a:t>
            </a:r>
          </a:p>
          <a:p>
            <a:pPr marL="1005840" lvl="2" indent="-256032" eaLnBrk="1" fontAlgn="auto" hangingPunct="1">
              <a:spcAft>
                <a:spcPts val="0"/>
              </a:spcAft>
              <a:buFont typeface="Arial"/>
              <a:buChar char="○"/>
              <a:defRPr/>
            </a:pPr>
            <a:r>
              <a:rPr lang="en-US" sz="2800" b="1" dirty="0" smtClean="0"/>
              <a:t>mentation</a:t>
            </a:r>
          </a:p>
          <a:p>
            <a:pPr marL="1005840" lvl="2" indent="-256032" eaLnBrk="1" fontAlgn="auto" hangingPunct="1">
              <a:spcAft>
                <a:spcPts val="0"/>
              </a:spcAft>
              <a:buFont typeface="Arial"/>
              <a:buChar char="○"/>
              <a:defRPr/>
            </a:pPr>
            <a:r>
              <a:rPr lang="en-US" sz="2800" b="1" dirty="0" smtClean="0"/>
              <a:t>Skin </a:t>
            </a:r>
            <a:r>
              <a:rPr lang="en-US" sz="2800" b="1" dirty="0" err="1" smtClean="0"/>
              <a:t>colour</a:t>
            </a:r>
            <a:r>
              <a:rPr lang="en-US" sz="2800" b="1" dirty="0" smtClean="0"/>
              <a:t>, temperature &amp; moisture</a:t>
            </a:r>
          </a:p>
          <a:p>
            <a:pPr marL="749808" lvl="2" indent="0" eaLnBrk="1" fontAlgn="auto" hangingPunct="1">
              <a:spcAft>
                <a:spcPts val="0"/>
              </a:spcAft>
              <a:buFont typeface="Arial"/>
              <a:buNone/>
              <a:defRPr/>
            </a:pPr>
            <a:endParaRPr lang="en-US" sz="2800" b="1" dirty="0" smtClean="0"/>
          </a:p>
          <a:p>
            <a:pPr marL="722376" lvl="1" indent="-274320" eaLnBrk="1" fontAlgn="auto" hangingPunct="1">
              <a:spcAft>
                <a:spcPts val="0"/>
              </a:spcAft>
              <a:buFont typeface="Wingdings 2"/>
              <a:buChar char=""/>
              <a:defRPr/>
            </a:pPr>
            <a:endParaRPr lang="en-CA" b="1" dirty="0" smtClean="0"/>
          </a:p>
        </p:txBody>
      </p:sp>
      <p:sp>
        <p:nvSpPr>
          <p:cNvPr id="3891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61475">
                                            <p:txEl>
                                              <p:pRg st="1" end="1"/>
                                            </p:txEl>
                                          </p:spTgt>
                                        </p:tgtEl>
                                        <p:attrNameLst>
                                          <p:attrName>style.visibility</p:attrName>
                                        </p:attrNameLst>
                                      </p:cBhvr>
                                      <p:to>
                                        <p:strVal val="visible"/>
                                      </p:to>
                                    </p:set>
                                    <p:animEffect transition="in" filter="box(in)">
                                      <p:cBhvr>
                                        <p:cTn id="7" dur="500"/>
                                        <p:tgtEl>
                                          <p:spTgt spid="361475">
                                            <p:txEl>
                                              <p:pRg st="1" end="1"/>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61475">
                                            <p:txEl>
                                              <p:pRg st="2" end="2"/>
                                            </p:txEl>
                                          </p:spTgt>
                                        </p:tgtEl>
                                        <p:attrNameLst>
                                          <p:attrName>style.visibility</p:attrName>
                                        </p:attrNameLst>
                                      </p:cBhvr>
                                      <p:to>
                                        <p:strVal val="visible"/>
                                      </p:to>
                                    </p:set>
                                    <p:animEffect transition="in" filter="box(in)">
                                      <p:cBhvr>
                                        <p:cTn id="10" dur="500"/>
                                        <p:tgtEl>
                                          <p:spTgt spid="361475">
                                            <p:txEl>
                                              <p:pRg st="2" end="2"/>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361475">
                                            <p:txEl>
                                              <p:pRg st="3" end="3"/>
                                            </p:txEl>
                                          </p:spTgt>
                                        </p:tgtEl>
                                        <p:attrNameLst>
                                          <p:attrName>style.visibility</p:attrName>
                                        </p:attrNameLst>
                                      </p:cBhvr>
                                      <p:to>
                                        <p:strVal val="visible"/>
                                      </p:to>
                                    </p:set>
                                    <p:animEffect transition="in" filter="box(in)">
                                      <p:cBhvr>
                                        <p:cTn id="13" dur="500"/>
                                        <p:tgtEl>
                                          <p:spTgt spid="3614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26"/>
          <p:cNvSpPr>
            <a:spLocks noGrp="1" noChangeArrowheads="1"/>
          </p:cNvSpPr>
          <p:nvPr>
            <p:ph type="title"/>
          </p:nvPr>
        </p:nvSpPr>
        <p:spPr>
          <a:xfrm>
            <a:off x="684213" y="188913"/>
            <a:ext cx="7772400" cy="1008062"/>
          </a:xfrm>
        </p:spPr>
        <p:txBody>
          <a:bodyPr/>
          <a:lstStyle/>
          <a:p>
            <a:pPr algn="ctr" eaLnBrk="1" hangingPunct="1"/>
            <a:r>
              <a:rPr lang="en-US" altLang="en-US" b="1" smtClean="0">
                <a:solidFill>
                  <a:srgbClr val="7B9899"/>
                </a:solidFill>
              </a:rPr>
              <a:t>Symptoms</a:t>
            </a:r>
            <a:endParaRPr lang="en-CA" altLang="en-US" b="1" smtClean="0">
              <a:solidFill>
                <a:srgbClr val="7B9899"/>
              </a:solidFill>
            </a:endParaRPr>
          </a:p>
        </p:txBody>
      </p:sp>
      <p:sp>
        <p:nvSpPr>
          <p:cNvPr id="39939" name="Rectangle 1027"/>
          <p:cNvSpPr>
            <a:spLocks noGrp="1" noChangeArrowheads="1"/>
          </p:cNvSpPr>
          <p:nvPr>
            <p:ph idx="1"/>
          </p:nvPr>
        </p:nvSpPr>
        <p:spPr>
          <a:xfrm>
            <a:off x="685800" y="1752600"/>
            <a:ext cx="7772400" cy="4267200"/>
          </a:xfrm>
        </p:spPr>
        <p:txBody>
          <a:bodyPr/>
          <a:lstStyle/>
          <a:p>
            <a:pPr eaLnBrk="1" hangingPunct="1">
              <a:lnSpc>
                <a:spcPct val="90000"/>
              </a:lnSpc>
            </a:pPr>
            <a:r>
              <a:rPr lang="en-US" altLang="en-US" smtClean="0"/>
              <a:t>tachycardia </a:t>
            </a:r>
          </a:p>
          <a:p>
            <a:pPr lvl="1" eaLnBrk="1" hangingPunct="1">
              <a:lnSpc>
                <a:spcPct val="90000"/>
              </a:lnSpc>
            </a:pPr>
            <a:r>
              <a:rPr lang="en-US" altLang="en-US" smtClean="0"/>
              <a:t>weak pulse</a:t>
            </a:r>
          </a:p>
          <a:p>
            <a:pPr lvl="2" eaLnBrk="1" hangingPunct="1">
              <a:lnSpc>
                <a:spcPct val="90000"/>
              </a:lnSpc>
            </a:pPr>
            <a:r>
              <a:rPr lang="en-US" altLang="en-US" smtClean="0"/>
              <a:t>central vs. peripheral</a:t>
            </a:r>
          </a:p>
          <a:p>
            <a:pPr eaLnBrk="1" hangingPunct="1">
              <a:lnSpc>
                <a:spcPct val="90000"/>
              </a:lnSpc>
            </a:pPr>
            <a:r>
              <a:rPr lang="en-US" altLang="en-US" smtClean="0"/>
              <a:t>tachypnea</a:t>
            </a:r>
          </a:p>
          <a:p>
            <a:pPr eaLnBrk="1" hangingPunct="1">
              <a:lnSpc>
                <a:spcPct val="90000"/>
              </a:lnSpc>
            </a:pPr>
            <a:r>
              <a:rPr lang="en-US" altLang="en-US" smtClean="0"/>
              <a:t>cool, clammy skin</a:t>
            </a:r>
          </a:p>
          <a:p>
            <a:pPr eaLnBrk="1" hangingPunct="1">
              <a:lnSpc>
                <a:spcPct val="90000"/>
              </a:lnSpc>
            </a:pPr>
            <a:r>
              <a:rPr lang="en-US" altLang="en-US" smtClean="0"/>
              <a:t>delayed cap refill</a:t>
            </a:r>
          </a:p>
          <a:p>
            <a:pPr eaLnBrk="1" hangingPunct="1">
              <a:lnSpc>
                <a:spcPct val="90000"/>
              </a:lnSpc>
            </a:pPr>
            <a:r>
              <a:rPr lang="en-US" altLang="en-US" smtClean="0"/>
              <a:t>altered loc</a:t>
            </a:r>
          </a:p>
          <a:p>
            <a:pPr eaLnBrk="1" hangingPunct="1">
              <a:lnSpc>
                <a:spcPct val="90000"/>
              </a:lnSpc>
            </a:pPr>
            <a:r>
              <a:rPr lang="en-US" altLang="en-US" smtClean="0"/>
              <a:t>oliguria, anuria</a:t>
            </a:r>
            <a:endParaRPr lang="en-CA" altLang="en-US" smtClean="0"/>
          </a:p>
        </p:txBody>
      </p:sp>
      <p:sp>
        <p:nvSpPr>
          <p:cNvPr id="3994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85800" y="800100"/>
            <a:ext cx="7772400" cy="762000"/>
          </a:xfrm>
        </p:spPr>
        <p:txBody>
          <a:bodyPr>
            <a:normAutofit fontScale="90000"/>
          </a:bodyPr>
          <a:lstStyle/>
          <a:p>
            <a:pPr eaLnBrk="1" fontAlgn="auto" hangingPunct="1">
              <a:spcAft>
                <a:spcPts val="0"/>
              </a:spcAft>
              <a:defRPr/>
            </a:pPr>
            <a:endParaRPr lang="en-CA" smtClean="0">
              <a:solidFill>
                <a:srgbClr val="7B9899"/>
              </a:solidFill>
            </a:endParaRPr>
          </a:p>
        </p:txBody>
      </p:sp>
      <p:graphicFrame>
        <p:nvGraphicFramePr>
          <p:cNvPr id="310275" name="Object 3"/>
          <p:cNvGraphicFramePr>
            <a:graphicFrameLocks noGrp="1" noChangeAspect="1"/>
          </p:cNvGraphicFramePr>
          <p:nvPr>
            <p:ph idx="1"/>
          </p:nvPr>
        </p:nvGraphicFramePr>
        <p:xfrm>
          <a:off x="828675" y="476250"/>
          <a:ext cx="7407275" cy="5400675"/>
        </p:xfrm>
        <a:graphic>
          <a:graphicData uri="http://schemas.openxmlformats.org/presentationml/2006/ole">
            <mc:AlternateContent xmlns:mc="http://schemas.openxmlformats.org/markup-compatibility/2006">
              <mc:Choice xmlns:v="urn:schemas-microsoft-com:vml" Requires="v">
                <p:oleObj spid="_x0000_s40974" name="GALLERY" r:id="rId3" imgW="1078572" imgH="786021" progId="GALLERYClipart">
                  <p:embed/>
                </p:oleObj>
              </mc:Choice>
              <mc:Fallback>
                <p:oleObj name="GALLERY" r:id="rId3" imgW="1078572" imgH="786021" progId="GALLERYClipart">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5" y="476250"/>
                        <a:ext cx="7407275" cy="54006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
        <p:nvSpPr>
          <p:cNvPr id="40965" name="Rectangle 4"/>
          <p:cNvSpPr>
            <a:spLocks noChangeArrowheads="1"/>
          </p:cNvSpPr>
          <p:nvPr/>
        </p:nvSpPr>
        <p:spPr bwMode="auto">
          <a:xfrm>
            <a:off x="2971800" y="2209800"/>
            <a:ext cx="3276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3200" b="1">
                <a:solidFill>
                  <a:schemeClr val="hlink"/>
                </a:solidFill>
              </a:rPr>
              <a:t>Shock</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310275"/>
                                        </p:tgtEl>
                                        <p:attrNameLst>
                                          <p:attrName>style.visibility</p:attrName>
                                        </p:attrNameLst>
                                      </p:cBhvr>
                                      <p:to>
                                        <p:strVal val="visible"/>
                                      </p:to>
                                    </p:set>
                                    <p:anim calcmode="lin" valueType="num">
                                      <p:cBhvr>
                                        <p:cTn id="7" dur="500" fill="hold"/>
                                        <p:tgtEl>
                                          <p:spTgt spid="310275"/>
                                        </p:tgtEl>
                                        <p:attrNameLst>
                                          <p:attrName>ppt_w</p:attrName>
                                        </p:attrNameLst>
                                      </p:cBhvr>
                                      <p:tavLst>
                                        <p:tav tm="0">
                                          <p:val>
                                            <p:fltVal val="0"/>
                                          </p:val>
                                        </p:tav>
                                        <p:tav tm="100000">
                                          <p:val>
                                            <p:strVal val="#ppt_w"/>
                                          </p:val>
                                        </p:tav>
                                      </p:tavLst>
                                    </p:anim>
                                    <p:anim calcmode="lin" valueType="num">
                                      <p:cBhvr>
                                        <p:cTn id="8" dur="500" fill="hold"/>
                                        <p:tgtEl>
                                          <p:spTgt spid="31027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1026"/>
          <p:cNvSpPr>
            <a:spLocks noGrp="1" noChangeArrowheads="1"/>
          </p:cNvSpPr>
          <p:nvPr>
            <p:ph type="title"/>
          </p:nvPr>
        </p:nvSpPr>
        <p:spPr>
          <a:xfrm>
            <a:off x="684213" y="260350"/>
            <a:ext cx="7772400" cy="762000"/>
          </a:xfrm>
        </p:spPr>
        <p:txBody>
          <a:bodyPr>
            <a:normAutofit fontScale="90000"/>
          </a:bodyPr>
          <a:lstStyle/>
          <a:p>
            <a:pPr eaLnBrk="1" fontAlgn="auto" hangingPunct="1">
              <a:spcAft>
                <a:spcPts val="0"/>
              </a:spcAft>
              <a:defRPr/>
            </a:pPr>
            <a:r>
              <a:rPr lang="en-US" smtClean="0">
                <a:solidFill>
                  <a:srgbClr val="7B9899"/>
                </a:solidFill>
              </a:rPr>
              <a:t>Shock</a:t>
            </a:r>
          </a:p>
        </p:txBody>
      </p:sp>
      <p:sp>
        <p:nvSpPr>
          <p:cNvPr id="41987" name="Rectangle 1027"/>
          <p:cNvSpPr>
            <a:spLocks noGrp="1" noChangeArrowheads="1"/>
          </p:cNvSpPr>
          <p:nvPr>
            <p:ph idx="1"/>
          </p:nvPr>
        </p:nvSpPr>
        <p:spPr>
          <a:xfrm>
            <a:off x="685800" y="1981200"/>
            <a:ext cx="7772400" cy="4543425"/>
          </a:xfrm>
        </p:spPr>
        <p:txBody>
          <a:bodyPr/>
          <a:lstStyle/>
          <a:p>
            <a:pPr eaLnBrk="1" hangingPunct="1">
              <a:lnSpc>
                <a:spcPct val="90000"/>
              </a:lnSpc>
            </a:pPr>
            <a:r>
              <a:rPr lang="en-US" altLang="en-US" smtClean="0"/>
              <a:t>Shock is inadequate tissue perfusion resulting oxygen debt at the cellular level.</a:t>
            </a:r>
          </a:p>
          <a:p>
            <a:pPr eaLnBrk="1" hangingPunct="1">
              <a:lnSpc>
                <a:spcPct val="90000"/>
              </a:lnSpc>
            </a:pPr>
            <a:r>
              <a:rPr lang="en-US" altLang="en-US" smtClean="0"/>
              <a:t>Due to failure of one of the components that affects the delivery of oxygen and nutrients to the cells--	</a:t>
            </a:r>
          </a:p>
          <a:p>
            <a:pPr lvl="2" eaLnBrk="1" hangingPunct="1">
              <a:lnSpc>
                <a:spcPct val="90000"/>
              </a:lnSpc>
            </a:pPr>
            <a:r>
              <a:rPr lang="en-US" altLang="en-US" smtClean="0"/>
              <a:t>the heart</a:t>
            </a:r>
          </a:p>
          <a:p>
            <a:pPr lvl="2" eaLnBrk="1" hangingPunct="1">
              <a:lnSpc>
                <a:spcPct val="90000"/>
              </a:lnSpc>
            </a:pPr>
            <a:r>
              <a:rPr lang="en-US" altLang="en-US" smtClean="0"/>
              <a:t> the vascular system or </a:t>
            </a:r>
          </a:p>
          <a:p>
            <a:pPr lvl="2" eaLnBrk="1" hangingPunct="1">
              <a:lnSpc>
                <a:spcPct val="90000"/>
              </a:lnSpc>
            </a:pPr>
            <a:r>
              <a:rPr lang="en-US" altLang="en-US" smtClean="0"/>
              <a:t>circulating blood volume</a:t>
            </a:r>
          </a:p>
        </p:txBody>
      </p:sp>
      <p:sp>
        <p:nvSpPr>
          <p:cNvPr id="4198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fontScale="90000"/>
          </a:bodyPr>
          <a:lstStyle/>
          <a:p>
            <a:pPr eaLnBrk="1" fontAlgn="auto" hangingPunct="1">
              <a:spcAft>
                <a:spcPts val="0"/>
              </a:spcAft>
              <a:defRPr/>
            </a:pPr>
            <a:r>
              <a:rPr lang="en-US" smtClean="0">
                <a:solidFill>
                  <a:srgbClr val="7B9899"/>
                </a:solidFill>
              </a:rPr>
              <a:t>Pathophysiology—Vascular Response</a:t>
            </a:r>
          </a:p>
        </p:txBody>
      </p:sp>
      <p:sp>
        <p:nvSpPr>
          <p:cNvPr id="43011" name="Rectangle 3"/>
          <p:cNvSpPr>
            <a:spLocks noGrp="1" noChangeArrowheads="1"/>
          </p:cNvSpPr>
          <p:nvPr>
            <p:ph idx="1"/>
          </p:nvPr>
        </p:nvSpPr>
        <p:spPr/>
        <p:txBody>
          <a:bodyPr/>
          <a:lstStyle/>
          <a:p>
            <a:pPr eaLnBrk="1" hangingPunct="1"/>
            <a:r>
              <a:rPr lang="en-US" altLang="en-US" smtClean="0"/>
              <a:t>Response occurs immediately</a:t>
            </a:r>
          </a:p>
          <a:p>
            <a:pPr eaLnBrk="1" hangingPunct="1"/>
            <a:r>
              <a:rPr lang="en-US" altLang="en-US" smtClean="0"/>
              <a:t>Peripheral vasoconstriction</a:t>
            </a:r>
          </a:p>
          <a:p>
            <a:pPr eaLnBrk="1" hangingPunct="1"/>
            <a:r>
              <a:rPr lang="en-US" altLang="en-US" smtClean="0"/>
              <a:t>Arterioles constrict to increase total peripheral resistance</a:t>
            </a:r>
          </a:p>
          <a:p>
            <a:pPr eaLnBrk="1" hangingPunct="1"/>
            <a:r>
              <a:rPr lang="en-US" altLang="en-US" smtClean="0"/>
              <a:t>Venous capacitance system vasoconstricts</a:t>
            </a:r>
          </a:p>
        </p:txBody>
      </p:sp>
      <p:sp>
        <p:nvSpPr>
          <p:cNvPr id="4301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28600" y="188913"/>
            <a:ext cx="8915400" cy="914400"/>
          </a:xfrm>
        </p:spPr>
        <p:txBody>
          <a:bodyPr/>
          <a:lstStyle/>
          <a:p>
            <a:pPr eaLnBrk="1" hangingPunct="1"/>
            <a:r>
              <a:rPr lang="en-US" altLang="en-US" sz="3600" smtClean="0"/>
              <a:t>Pathophysiology—Chemoreceptor Response</a:t>
            </a:r>
          </a:p>
        </p:txBody>
      </p:sp>
      <p:sp>
        <p:nvSpPr>
          <p:cNvPr id="44035" name="Rectangle 3"/>
          <p:cNvSpPr>
            <a:spLocks noGrp="1" noChangeArrowheads="1"/>
          </p:cNvSpPr>
          <p:nvPr>
            <p:ph idx="1"/>
          </p:nvPr>
        </p:nvSpPr>
        <p:spPr/>
        <p:txBody>
          <a:bodyPr/>
          <a:lstStyle/>
          <a:p>
            <a:pPr eaLnBrk="1" hangingPunct="1"/>
            <a:r>
              <a:rPr lang="en-US" altLang="en-US" smtClean="0"/>
              <a:t>Sensitive to low levels of oxygen and excess levels of carbon dioxide </a:t>
            </a:r>
          </a:p>
          <a:p>
            <a:pPr eaLnBrk="1" hangingPunct="1"/>
            <a:r>
              <a:rPr lang="en-US" altLang="en-US" smtClean="0"/>
              <a:t>Arterial blood pressure must be less than 80 mmHg</a:t>
            </a:r>
          </a:p>
        </p:txBody>
      </p:sp>
      <p:sp>
        <p:nvSpPr>
          <p:cNvPr id="4403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fontScale="90000"/>
          </a:bodyPr>
          <a:lstStyle/>
          <a:p>
            <a:pPr eaLnBrk="1" fontAlgn="auto" hangingPunct="1">
              <a:spcAft>
                <a:spcPts val="0"/>
              </a:spcAft>
              <a:defRPr/>
            </a:pPr>
            <a:r>
              <a:rPr lang="en-US" smtClean="0">
                <a:solidFill>
                  <a:srgbClr val="7B9899"/>
                </a:solidFill>
              </a:rPr>
              <a:t>Pathophysiology—Cerebral Response</a:t>
            </a:r>
          </a:p>
        </p:txBody>
      </p:sp>
      <p:sp>
        <p:nvSpPr>
          <p:cNvPr id="45059" name="Rectangle 3"/>
          <p:cNvSpPr>
            <a:spLocks noGrp="1" noChangeArrowheads="1"/>
          </p:cNvSpPr>
          <p:nvPr>
            <p:ph idx="1"/>
          </p:nvPr>
        </p:nvSpPr>
        <p:spPr/>
        <p:txBody>
          <a:bodyPr/>
          <a:lstStyle/>
          <a:p>
            <a:pPr eaLnBrk="1" hangingPunct="1"/>
            <a:r>
              <a:rPr lang="en-US" altLang="en-US" smtClean="0"/>
              <a:t>Blood flow to major organs is preserved</a:t>
            </a:r>
          </a:p>
          <a:p>
            <a:pPr eaLnBrk="1" hangingPunct="1"/>
            <a:r>
              <a:rPr lang="en-US" altLang="en-US" smtClean="0"/>
              <a:t>Brain and heart autoregulate blood flow based on the needs of the tissues</a:t>
            </a:r>
          </a:p>
          <a:p>
            <a:pPr eaLnBrk="1" hangingPunct="1"/>
            <a:r>
              <a:rPr lang="en-US" altLang="en-US" smtClean="0"/>
              <a:t>Blood pressure below 50 mmHg leads to cerebral ischemia</a:t>
            </a:r>
          </a:p>
        </p:txBody>
      </p:sp>
      <p:sp>
        <p:nvSpPr>
          <p:cNvPr id="4506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normAutofit fontScale="90000"/>
          </a:bodyPr>
          <a:lstStyle/>
          <a:p>
            <a:pPr eaLnBrk="1" fontAlgn="auto" hangingPunct="1">
              <a:spcAft>
                <a:spcPts val="0"/>
              </a:spcAft>
              <a:defRPr/>
            </a:pPr>
            <a:r>
              <a:rPr lang="en-US" smtClean="0">
                <a:solidFill>
                  <a:srgbClr val="7B9899"/>
                </a:solidFill>
              </a:rPr>
              <a:t>Pathophysiology—Renal Response</a:t>
            </a:r>
          </a:p>
        </p:txBody>
      </p:sp>
      <p:pic>
        <p:nvPicPr>
          <p:cNvPr id="46083" name="Picture 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66800" y="1752600"/>
            <a:ext cx="6858000" cy="4135438"/>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08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274638"/>
            <a:ext cx="8291513" cy="1143000"/>
          </a:xfrm>
        </p:spPr>
        <p:txBody>
          <a:bodyPr/>
          <a:lstStyle/>
          <a:p>
            <a:pPr algn="ctr" eaLnBrk="1" hangingPunct="1"/>
            <a:r>
              <a:rPr lang="en-US" altLang="en-US" smtClean="0"/>
              <a:t>NENA Core Competencies</a:t>
            </a:r>
          </a:p>
        </p:txBody>
      </p:sp>
      <p:sp>
        <p:nvSpPr>
          <p:cNvPr id="3" name="Content Placeholder 2"/>
          <p:cNvSpPr>
            <a:spLocks noGrp="1"/>
          </p:cNvSpPr>
          <p:nvPr>
            <p:ph idx="1"/>
          </p:nvPr>
        </p:nvSpPr>
        <p:spPr>
          <a:xfrm>
            <a:off x="457200" y="1341438"/>
            <a:ext cx="8075613" cy="4784725"/>
          </a:xfrm>
        </p:spPr>
        <p:txBody>
          <a:bodyPr>
            <a:normAutofit fontScale="92500" lnSpcReduction="20000"/>
          </a:bodyPr>
          <a:lstStyle/>
          <a:p>
            <a:pPr marL="420624" indent="-384048" eaLnBrk="1" fontAlgn="auto" hangingPunct="1">
              <a:spcAft>
                <a:spcPts val="0"/>
              </a:spcAft>
              <a:buFont typeface="Wingdings 2"/>
              <a:buChar char=""/>
              <a:defRPr/>
            </a:pPr>
            <a:r>
              <a:rPr lang="en-US" dirty="0"/>
              <a:t>Understands/utilizes principles of </a:t>
            </a:r>
            <a:r>
              <a:rPr lang="en-US" dirty="0">
                <a:solidFill>
                  <a:schemeClr val="accent2">
                    <a:lumMod val="60000"/>
                    <a:lumOff val="40000"/>
                  </a:schemeClr>
                </a:solidFill>
              </a:rPr>
              <a:t>blood transfusion</a:t>
            </a:r>
          </a:p>
          <a:p>
            <a:pPr marL="420624" indent="-384048" eaLnBrk="1" fontAlgn="auto" hangingPunct="1">
              <a:spcAft>
                <a:spcPts val="0"/>
              </a:spcAft>
              <a:buFont typeface="Wingdings 2"/>
              <a:buChar char=""/>
              <a:defRPr/>
            </a:pPr>
            <a:r>
              <a:rPr lang="en-US" dirty="0"/>
              <a:t>Understanding/utilizing principles of </a:t>
            </a:r>
            <a:r>
              <a:rPr lang="en-US" dirty="0">
                <a:solidFill>
                  <a:schemeClr val="accent2">
                    <a:lumMod val="60000"/>
                    <a:lumOff val="40000"/>
                  </a:schemeClr>
                </a:solidFill>
              </a:rPr>
              <a:t>massive transfusion</a:t>
            </a:r>
          </a:p>
          <a:p>
            <a:pPr marL="420624" indent="-384048" eaLnBrk="1" fontAlgn="auto" hangingPunct="1">
              <a:spcAft>
                <a:spcPts val="0"/>
              </a:spcAft>
              <a:buFont typeface="Wingdings 2"/>
              <a:buChar char=""/>
              <a:defRPr/>
            </a:pPr>
            <a:r>
              <a:rPr lang="en-US" dirty="0"/>
              <a:t>Administering </a:t>
            </a:r>
            <a:r>
              <a:rPr lang="en-US" dirty="0">
                <a:solidFill>
                  <a:schemeClr val="accent2">
                    <a:lumMod val="60000"/>
                    <a:lumOff val="40000"/>
                  </a:schemeClr>
                </a:solidFill>
              </a:rPr>
              <a:t>all types of fluid replacement </a:t>
            </a:r>
            <a:r>
              <a:rPr lang="en-US" dirty="0"/>
              <a:t>(i.e. crystalloids, plasma expanders, blood products)</a:t>
            </a:r>
          </a:p>
          <a:p>
            <a:pPr marL="420624" indent="-384048" eaLnBrk="1" fontAlgn="auto" hangingPunct="1">
              <a:spcAft>
                <a:spcPts val="0"/>
              </a:spcAft>
              <a:buFont typeface="Wingdings 2"/>
              <a:buChar char=""/>
              <a:defRPr/>
            </a:pPr>
            <a:r>
              <a:rPr lang="en-US" dirty="0">
                <a:solidFill>
                  <a:schemeClr val="accent2">
                    <a:lumMod val="60000"/>
                    <a:lumOff val="40000"/>
                  </a:schemeClr>
                </a:solidFill>
              </a:rPr>
              <a:t>Interpretation of lab values</a:t>
            </a:r>
          </a:p>
          <a:p>
            <a:pPr marL="420624" indent="-384048" eaLnBrk="1" fontAlgn="auto" hangingPunct="1">
              <a:spcAft>
                <a:spcPts val="0"/>
              </a:spcAft>
              <a:buFont typeface="Wingdings 2"/>
              <a:buChar char=""/>
              <a:defRPr/>
            </a:pPr>
            <a:r>
              <a:rPr lang="en-US" dirty="0"/>
              <a:t>Assist with insertion of </a:t>
            </a:r>
            <a:r>
              <a:rPr lang="en-US" dirty="0">
                <a:solidFill>
                  <a:srgbClr val="FF0000"/>
                </a:solidFill>
              </a:rPr>
              <a:t>central venous and arterial lines</a:t>
            </a:r>
          </a:p>
          <a:p>
            <a:pPr marL="420624" indent="-384048" eaLnBrk="1" fontAlgn="auto" hangingPunct="1">
              <a:spcAft>
                <a:spcPts val="0"/>
              </a:spcAft>
              <a:buFont typeface="Wingdings 2"/>
              <a:buChar char=""/>
              <a:defRPr/>
            </a:pPr>
            <a:r>
              <a:rPr lang="en-US" dirty="0"/>
              <a:t>Accessing and </a:t>
            </a:r>
            <a:r>
              <a:rPr lang="en-US" dirty="0">
                <a:solidFill>
                  <a:schemeClr val="accent2">
                    <a:lumMod val="60000"/>
                    <a:lumOff val="40000"/>
                  </a:schemeClr>
                </a:solidFill>
              </a:rPr>
              <a:t>drawing blood from central lines </a:t>
            </a:r>
            <a:r>
              <a:rPr lang="en-US" dirty="0"/>
              <a:t>and intravenous access devices</a:t>
            </a:r>
          </a:p>
          <a:p>
            <a:pPr marL="420624" indent="-384048" eaLnBrk="1" fontAlgn="auto" hangingPunct="1">
              <a:spcAft>
                <a:spcPts val="0"/>
              </a:spcAft>
              <a:buFont typeface="Wingdings 2"/>
              <a:buChar char=""/>
              <a:defRPr/>
            </a:pPr>
            <a:endParaRPr lang="en-US" dirty="0"/>
          </a:p>
        </p:txBody>
      </p:sp>
      <p:sp>
        <p:nvSpPr>
          <p:cNvPr id="4" name="Footer Placeholder 3"/>
          <p:cNvSpPr>
            <a:spLocks noGrp="1"/>
          </p:cNvSpPr>
          <p:nvPr>
            <p:ph type="ftr" sz="quarter" idx="11"/>
          </p:nvPr>
        </p:nvSpPr>
        <p:spPr/>
        <p:txBody>
          <a:bodyPr/>
          <a:lstStyle/>
          <a:p>
            <a:pPr>
              <a:defRPr/>
            </a:pPr>
            <a:r>
              <a:rPr lang="en-US"/>
              <a:t>City-Wide Emergency Orientation June 2015</a:t>
            </a:r>
            <a:endParaRPr lang="en-CA"/>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fontScale="90000"/>
          </a:bodyPr>
          <a:lstStyle/>
          <a:p>
            <a:pPr eaLnBrk="1" fontAlgn="auto" hangingPunct="1">
              <a:spcAft>
                <a:spcPts val="0"/>
              </a:spcAft>
              <a:defRPr/>
            </a:pPr>
            <a:r>
              <a:rPr lang="en-US" smtClean="0">
                <a:solidFill>
                  <a:srgbClr val="7B9899"/>
                </a:solidFill>
              </a:rPr>
              <a:t>Pathophysiology—Adrenal Response</a:t>
            </a:r>
          </a:p>
        </p:txBody>
      </p:sp>
      <p:sp>
        <p:nvSpPr>
          <p:cNvPr id="47107" name="Rectangle 3"/>
          <p:cNvSpPr>
            <a:spLocks noGrp="1" noChangeArrowheads="1"/>
          </p:cNvSpPr>
          <p:nvPr>
            <p:ph idx="1"/>
          </p:nvPr>
        </p:nvSpPr>
        <p:spPr>
          <a:xfrm>
            <a:off x="228600" y="1676400"/>
            <a:ext cx="8686800" cy="4648200"/>
          </a:xfrm>
        </p:spPr>
        <p:txBody>
          <a:bodyPr/>
          <a:lstStyle/>
          <a:p>
            <a:pPr eaLnBrk="1" hangingPunct="1"/>
            <a:endParaRPr lang="en-US" altLang="en-US" smtClean="0"/>
          </a:p>
          <a:p>
            <a:pPr eaLnBrk="1" hangingPunct="1"/>
            <a:endParaRPr lang="en-US" altLang="en-US" smtClean="0"/>
          </a:p>
          <a:p>
            <a:pPr eaLnBrk="1" hangingPunct="1"/>
            <a:r>
              <a:rPr lang="en-US" altLang="en-US" smtClean="0"/>
              <a:t>Increased release of catecholamines</a:t>
            </a:r>
          </a:p>
          <a:p>
            <a:pPr eaLnBrk="1" hangingPunct="1"/>
            <a:r>
              <a:rPr lang="en-US" altLang="en-US" smtClean="0"/>
              <a:t>Cortisol is released from the adrenal glands</a:t>
            </a:r>
          </a:p>
        </p:txBody>
      </p:sp>
      <p:sp>
        <p:nvSpPr>
          <p:cNvPr id="4710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fontScale="90000"/>
          </a:bodyPr>
          <a:lstStyle/>
          <a:p>
            <a:pPr eaLnBrk="1" fontAlgn="auto" hangingPunct="1">
              <a:spcAft>
                <a:spcPts val="0"/>
              </a:spcAft>
              <a:defRPr/>
            </a:pPr>
            <a:r>
              <a:rPr lang="en-US" smtClean="0">
                <a:solidFill>
                  <a:srgbClr val="7B9899"/>
                </a:solidFill>
              </a:rPr>
              <a:t>Pathophysiology—Hepatic Response</a:t>
            </a:r>
          </a:p>
        </p:txBody>
      </p:sp>
      <p:sp>
        <p:nvSpPr>
          <p:cNvPr id="48131" name="Rectangle 3"/>
          <p:cNvSpPr>
            <a:spLocks noGrp="1" noChangeArrowheads="1"/>
          </p:cNvSpPr>
          <p:nvPr>
            <p:ph idx="1"/>
          </p:nvPr>
        </p:nvSpPr>
        <p:spPr/>
        <p:txBody>
          <a:bodyPr/>
          <a:lstStyle/>
          <a:p>
            <a:pPr eaLnBrk="1" hangingPunct="1"/>
            <a:r>
              <a:rPr lang="en-US" altLang="en-US" smtClean="0"/>
              <a:t>Glycogenolysis is activated by epinephrine</a:t>
            </a:r>
          </a:p>
          <a:p>
            <a:pPr eaLnBrk="1" hangingPunct="1"/>
            <a:r>
              <a:rPr lang="en-US" altLang="en-US" smtClean="0"/>
              <a:t>Blood flow is redirected to other vital areas through hepatic vasoconstriction</a:t>
            </a:r>
          </a:p>
        </p:txBody>
      </p:sp>
      <p:sp>
        <p:nvSpPr>
          <p:cNvPr id="4813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graphicFrame>
        <p:nvGraphicFramePr>
          <p:cNvPr id="48133" name="Object 1"/>
          <p:cNvGraphicFramePr>
            <a:graphicFrameLocks noChangeAspect="1"/>
          </p:cNvGraphicFramePr>
          <p:nvPr/>
        </p:nvGraphicFramePr>
        <p:xfrm>
          <a:off x="2411413" y="4292600"/>
          <a:ext cx="4959350" cy="2376488"/>
        </p:xfrm>
        <a:graphic>
          <a:graphicData uri="http://schemas.openxmlformats.org/presentationml/2006/ole">
            <mc:AlternateContent xmlns:mc="http://schemas.openxmlformats.org/markup-compatibility/2006">
              <mc:Choice xmlns:v="urn:schemas-microsoft-com:vml" Requires="v">
                <p:oleObj spid="_x0000_s48142" name="GALLERY" r:id="rId4" imgW="180329" imgH="132864" progId="GALLERYClipart">
                  <p:embed/>
                </p:oleObj>
              </mc:Choice>
              <mc:Fallback>
                <p:oleObj name="GALLERY" r:id="rId4" imgW="180329" imgH="132864" progId="GALLERYClipart">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4292600"/>
                        <a:ext cx="495935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normAutofit fontScale="90000"/>
          </a:bodyPr>
          <a:lstStyle/>
          <a:p>
            <a:pPr eaLnBrk="1" fontAlgn="auto" hangingPunct="1">
              <a:spcAft>
                <a:spcPts val="0"/>
              </a:spcAft>
              <a:defRPr/>
            </a:pPr>
            <a:r>
              <a:rPr lang="en-US" smtClean="0">
                <a:solidFill>
                  <a:srgbClr val="7B9899"/>
                </a:solidFill>
              </a:rPr>
              <a:t>Pathophysiology—Pulmonary Response</a:t>
            </a:r>
          </a:p>
        </p:txBody>
      </p:sp>
      <p:sp>
        <p:nvSpPr>
          <p:cNvPr id="49155" name="Rectangle 3"/>
          <p:cNvSpPr>
            <a:spLocks noGrp="1" noChangeArrowheads="1"/>
          </p:cNvSpPr>
          <p:nvPr>
            <p:ph idx="1"/>
          </p:nvPr>
        </p:nvSpPr>
        <p:spPr/>
        <p:txBody>
          <a:bodyPr/>
          <a:lstStyle/>
          <a:p>
            <a:pPr eaLnBrk="1" hangingPunct="1"/>
            <a:r>
              <a:rPr lang="en-US" altLang="en-US" smtClean="0"/>
              <a:t>Tachypnea </a:t>
            </a:r>
          </a:p>
          <a:p>
            <a:pPr lvl="1" eaLnBrk="1" hangingPunct="1"/>
            <a:r>
              <a:rPr lang="en-US" altLang="en-US" smtClean="0"/>
              <a:t>Acid-base balance</a:t>
            </a:r>
          </a:p>
          <a:p>
            <a:pPr lvl="1" eaLnBrk="1" hangingPunct="1"/>
            <a:r>
              <a:rPr lang="en-US" altLang="en-US" smtClean="0"/>
              <a:t>Increased oxygen supply</a:t>
            </a:r>
          </a:p>
          <a:p>
            <a:pPr eaLnBrk="1" hangingPunct="1">
              <a:buFontTx/>
              <a:buNone/>
            </a:pPr>
            <a:endParaRPr lang="en-US" altLang="en-US" smtClean="0"/>
          </a:p>
        </p:txBody>
      </p:sp>
      <p:sp>
        <p:nvSpPr>
          <p:cNvPr id="4915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graphicFrame>
        <p:nvGraphicFramePr>
          <p:cNvPr id="49157" name="Object 1"/>
          <p:cNvGraphicFramePr>
            <a:graphicFrameLocks noChangeAspect="1"/>
          </p:cNvGraphicFramePr>
          <p:nvPr/>
        </p:nvGraphicFramePr>
        <p:xfrm>
          <a:off x="5148263" y="2852738"/>
          <a:ext cx="3810000" cy="3452812"/>
        </p:xfrm>
        <a:graphic>
          <a:graphicData uri="http://schemas.openxmlformats.org/presentationml/2006/ole">
            <mc:AlternateContent xmlns:mc="http://schemas.openxmlformats.org/markup-compatibility/2006">
              <mc:Choice xmlns:v="urn:schemas-microsoft-com:vml" Requires="v">
                <p:oleObj spid="_x0000_s49166" name="GALLERY" r:id="rId4" imgW="598743" imgH="542528" progId="GALLERYClipart">
                  <p:embed/>
                </p:oleObj>
              </mc:Choice>
              <mc:Fallback>
                <p:oleObj name="GALLERY" r:id="rId4" imgW="598743" imgH="542528" progId="GALLERYClipart">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2852738"/>
                        <a:ext cx="3810000" cy="345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84213" y="333375"/>
            <a:ext cx="7772400" cy="762000"/>
          </a:xfrm>
        </p:spPr>
        <p:txBody>
          <a:bodyPr>
            <a:normAutofit fontScale="90000"/>
          </a:bodyPr>
          <a:lstStyle/>
          <a:p>
            <a:pPr eaLnBrk="1" fontAlgn="auto" hangingPunct="1">
              <a:spcAft>
                <a:spcPts val="0"/>
              </a:spcAft>
              <a:defRPr/>
            </a:pPr>
            <a:r>
              <a:rPr lang="en-US" smtClean="0">
                <a:solidFill>
                  <a:srgbClr val="7B9899"/>
                </a:solidFill>
              </a:rPr>
              <a:t>Types of Shock</a:t>
            </a:r>
          </a:p>
        </p:txBody>
      </p:sp>
      <p:sp>
        <p:nvSpPr>
          <p:cNvPr id="50179" name="Rectangle 3"/>
          <p:cNvSpPr>
            <a:spLocks noGrp="1" noChangeArrowheads="1"/>
          </p:cNvSpPr>
          <p:nvPr>
            <p:ph idx="1"/>
          </p:nvPr>
        </p:nvSpPr>
        <p:spPr>
          <a:xfrm>
            <a:off x="685800" y="1752600"/>
            <a:ext cx="7772400" cy="4114800"/>
          </a:xfrm>
        </p:spPr>
        <p:txBody>
          <a:bodyPr/>
          <a:lstStyle/>
          <a:p>
            <a:pPr eaLnBrk="1" hangingPunct="1">
              <a:lnSpc>
                <a:spcPct val="90000"/>
              </a:lnSpc>
            </a:pPr>
            <a:r>
              <a:rPr lang="en-US" altLang="en-US" smtClean="0"/>
              <a:t>Hypovolemic**</a:t>
            </a:r>
          </a:p>
          <a:p>
            <a:pPr eaLnBrk="1" hangingPunct="1">
              <a:lnSpc>
                <a:spcPct val="90000"/>
              </a:lnSpc>
            </a:pPr>
            <a:endParaRPr lang="en-US" altLang="en-US" smtClean="0"/>
          </a:p>
          <a:p>
            <a:pPr eaLnBrk="1" hangingPunct="1">
              <a:lnSpc>
                <a:spcPct val="90000"/>
              </a:lnSpc>
            </a:pPr>
            <a:r>
              <a:rPr lang="en-US" altLang="en-US" smtClean="0"/>
              <a:t>Cardiogenic</a:t>
            </a:r>
          </a:p>
          <a:p>
            <a:pPr eaLnBrk="1" hangingPunct="1">
              <a:lnSpc>
                <a:spcPct val="90000"/>
              </a:lnSpc>
              <a:buFontTx/>
              <a:buNone/>
            </a:pPr>
            <a:endParaRPr lang="en-US" altLang="en-US" smtClean="0"/>
          </a:p>
          <a:p>
            <a:pPr eaLnBrk="1" hangingPunct="1">
              <a:lnSpc>
                <a:spcPct val="90000"/>
              </a:lnSpc>
            </a:pPr>
            <a:r>
              <a:rPr lang="en-US" altLang="en-US" smtClean="0"/>
              <a:t>Distributive**</a:t>
            </a:r>
          </a:p>
          <a:p>
            <a:pPr eaLnBrk="1" hangingPunct="1">
              <a:lnSpc>
                <a:spcPct val="90000"/>
              </a:lnSpc>
            </a:pPr>
            <a:endParaRPr lang="en-US" altLang="en-US" smtClean="0"/>
          </a:p>
          <a:p>
            <a:pPr eaLnBrk="1" hangingPunct="1">
              <a:lnSpc>
                <a:spcPct val="90000"/>
              </a:lnSpc>
            </a:pPr>
            <a:r>
              <a:rPr lang="en-US" altLang="en-US" smtClean="0"/>
              <a:t>Obstructive</a:t>
            </a:r>
          </a:p>
          <a:p>
            <a:pPr lvl="4" algn="r" eaLnBrk="1" hangingPunct="1">
              <a:lnSpc>
                <a:spcPct val="90000"/>
              </a:lnSpc>
              <a:buFont typeface="Wingdings" pitchFamily="2" charset="2"/>
              <a:buNone/>
            </a:pPr>
            <a:r>
              <a:rPr lang="en-US" altLang="en-US" smtClean="0"/>
              <a:t>**most common in children </a:t>
            </a:r>
          </a:p>
        </p:txBody>
      </p:sp>
      <p:sp>
        <p:nvSpPr>
          <p:cNvPr id="5018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en-US" smtClean="0"/>
              <a:t>Hypovolemic Shock</a:t>
            </a:r>
          </a:p>
        </p:txBody>
      </p:sp>
      <p:sp>
        <p:nvSpPr>
          <p:cNvPr id="51203" name="Rectangle 3"/>
          <p:cNvSpPr>
            <a:spLocks noGrp="1" noChangeArrowheads="1"/>
          </p:cNvSpPr>
          <p:nvPr>
            <p:ph sz="half" idx="1"/>
          </p:nvPr>
        </p:nvSpPr>
        <p:spPr>
          <a:xfrm>
            <a:off x="685800" y="1557338"/>
            <a:ext cx="3810000" cy="4538662"/>
          </a:xfrm>
        </p:spPr>
        <p:txBody>
          <a:bodyPr/>
          <a:lstStyle/>
          <a:p>
            <a:pPr eaLnBrk="1" hangingPunct="1"/>
            <a:r>
              <a:rPr lang="en-US" altLang="en-US" smtClean="0"/>
              <a:t>Decrease in circulating blood volume</a:t>
            </a:r>
          </a:p>
          <a:p>
            <a:pPr eaLnBrk="1" hangingPunct="1"/>
            <a:r>
              <a:rPr lang="en-US" altLang="en-US" smtClean="0"/>
              <a:t>Most common form of shock</a:t>
            </a:r>
          </a:p>
        </p:txBody>
      </p:sp>
      <p:sp>
        <p:nvSpPr>
          <p:cNvPr id="3" name="Content Placeholder 2"/>
          <p:cNvSpPr>
            <a:spLocks noGrp="1"/>
          </p:cNvSpPr>
          <p:nvPr>
            <p:ph sz="half" idx="2"/>
          </p:nvPr>
        </p:nvSpPr>
        <p:spPr>
          <a:xfrm>
            <a:off x="4648200" y="1484313"/>
            <a:ext cx="3810000" cy="4611687"/>
          </a:xfrm>
        </p:spPr>
        <p:txBody>
          <a:bodyPr>
            <a:normAutofit/>
          </a:bodyPr>
          <a:lstStyle/>
          <a:p>
            <a:pPr marL="0" indent="0" eaLnBrk="1" fontAlgn="auto" hangingPunct="1">
              <a:spcAft>
                <a:spcPts val="0"/>
              </a:spcAft>
              <a:buFont typeface="Wingdings 2"/>
              <a:buNone/>
              <a:defRPr/>
            </a:pPr>
            <a:r>
              <a:rPr lang="en-US" dirty="0"/>
              <a:t>Results from:</a:t>
            </a:r>
          </a:p>
          <a:p>
            <a:pPr marL="274320" indent="-274320" eaLnBrk="1" fontAlgn="auto" hangingPunct="1">
              <a:spcAft>
                <a:spcPts val="0"/>
              </a:spcAft>
              <a:buFont typeface="Wingdings 2"/>
              <a:buChar char=""/>
              <a:defRPr/>
            </a:pPr>
            <a:r>
              <a:rPr lang="en-US" sz="2400" dirty="0"/>
              <a:t>Whole blood loss from hemorrhage</a:t>
            </a:r>
          </a:p>
          <a:p>
            <a:pPr marL="274320" indent="-274320" eaLnBrk="1" fontAlgn="auto" hangingPunct="1">
              <a:spcAft>
                <a:spcPts val="0"/>
              </a:spcAft>
              <a:buFont typeface="Wingdings 2"/>
              <a:buChar char=""/>
              <a:defRPr/>
            </a:pPr>
            <a:r>
              <a:rPr lang="en-US" sz="2400" dirty="0"/>
              <a:t>Leakage of plasma and proteins from the intravascular space when cell membrane integrity is impaired (GI bleeds, ruptured ectopic, burns, dehydration)</a:t>
            </a:r>
          </a:p>
          <a:p>
            <a:pPr marL="274320" indent="-274320" eaLnBrk="1" fontAlgn="auto" hangingPunct="1">
              <a:spcAft>
                <a:spcPts val="0"/>
              </a:spcAft>
              <a:buFont typeface="Wingdings 2"/>
              <a:buChar char=""/>
              <a:defRPr/>
            </a:pPr>
            <a:endParaRPr lang="en-US" dirty="0"/>
          </a:p>
        </p:txBody>
      </p:sp>
      <p:sp>
        <p:nvSpPr>
          <p:cNvPr id="5120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pic>
        <p:nvPicPr>
          <p:cNvPr id="44038" name="Picture 6" descr="T:\Documents and Settings\armstral\Local Settings\Temporary Internet Files\Content.IE5\HU6JE3GY\MP900399975[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512" y="3861048"/>
            <a:ext cx="3914488" cy="26116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700088" y="333375"/>
            <a:ext cx="7772400" cy="762000"/>
          </a:xfrm>
        </p:spPr>
        <p:txBody>
          <a:bodyPr>
            <a:normAutofit fontScale="90000"/>
          </a:bodyPr>
          <a:lstStyle/>
          <a:p>
            <a:pPr eaLnBrk="1" fontAlgn="auto" hangingPunct="1">
              <a:spcAft>
                <a:spcPts val="0"/>
              </a:spcAft>
              <a:defRPr/>
            </a:pPr>
            <a:r>
              <a:rPr lang="en-US" smtClean="0"/>
              <a:t>Classes of Shock</a:t>
            </a:r>
            <a:endParaRPr lang="en-CA" smtClean="0"/>
          </a:p>
        </p:txBody>
      </p:sp>
      <p:sp>
        <p:nvSpPr>
          <p:cNvPr id="52227" name="Rectangle 3"/>
          <p:cNvSpPr>
            <a:spLocks noGrp="1" noChangeArrowheads="1" noTextEdit="1"/>
          </p:cNvSpPr>
          <p:nvPr>
            <p:ph type="chart" idx="1"/>
          </p:nvPr>
        </p:nvSpPr>
        <p:spPr>
          <a:xfrm>
            <a:off x="914400" y="1752600"/>
            <a:ext cx="7772400" cy="4114800"/>
          </a:xfrm>
        </p:spPr>
      </p:sp>
      <p:sp>
        <p:nvSpPr>
          <p:cNvPr id="5222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grpSp>
        <p:nvGrpSpPr>
          <p:cNvPr id="52229" name="Group 4"/>
          <p:cNvGrpSpPr>
            <a:grpSpLocks/>
          </p:cNvGrpSpPr>
          <p:nvPr/>
        </p:nvGrpSpPr>
        <p:grpSpPr bwMode="auto">
          <a:xfrm>
            <a:off x="457200" y="1752600"/>
            <a:ext cx="8077200" cy="4495800"/>
            <a:chOff x="-3" y="-3"/>
            <a:chExt cx="3977" cy="3287"/>
          </a:xfrm>
        </p:grpSpPr>
        <p:grpSp>
          <p:nvGrpSpPr>
            <p:cNvPr id="52230" name="Group 5"/>
            <p:cNvGrpSpPr>
              <a:grpSpLocks/>
            </p:cNvGrpSpPr>
            <p:nvPr/>
          </p:nvGrpSpPr>
          <p:grpSpPr bwMode="auto">
            <a:xfrm>
              <a:off x="0" y="0"/>
              <a:ext cx="3971" cy="3281"/>
              <a:chOff x="0" y="0"/>
              <a:chExt cx="3971" cy="3281"/>
            </a:xfrm>
          </p:grpSpPr>
          <p:grpSp>
            <p:nvGrpSpPr>
              <p:cNvPr id="52232" name="Group 6"/>
              <p:cNvGrpSpPr>
                <a:grpSpLocks/>
              </p:cNvGrpSpPr>
              <p:nvPr/>
            </p:nvGrpSpPr>
            <p:grpSpPr bwMode="auto">
              <a:xfrm>
                <a:off x="0" y="0"/>
                <a:ext cx="794" cy="403"/>
                <a:chOff x="0" y="0"/>
                <a:chExt cx="794" cy="403"/>
              </a:xfrm>
            </p:grpSpPr>
            <p:sp>
              <p:nvSpPr>
                <p:cNvPr id="52323" name="Rectangle 7"/>
                <p:cNvSpPr>
                  <a:spLocks noChangeArrowheads="1"/>
                </p:cNvSpPr>
                <p:nvPr/>
              </p:nvSpPr>
              <p:spPr bwMode="auto">
                <a:xfrm>
                  <a:off x="43" y="0"/>
                  <a:ext cx="70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 </a:t>
                  </a:r>
                </a:p>
                <a:p>
                  <a:endParaRPr lang="en-US" altLang="en-US"/>
                </a:p>
              </p:txBody>
            </p:sp>
            <p:sp>
              <p:nvSpPr>
                <p:cNvPr id="52324" name="Rectangle 8"/>
                <p:cNvSpPr>
                  <a:spLocks noChangeArrowheads="1"/>
                </p:cNvSpPr>
                <p:nvPr/>
              </p:nvSpPr>
              <p:spPr bwMode="auto">
                <a:xfrm>
                  <a:off x="0" y="0"/>
                  <a:ext cx="794" cy="40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33" name="Group 9"/>
              <p:cNvGrpSpPr>
                <a:grpSpLocks/>
              </p:cNvGrpSpPr>
              <p:nvPr/>
            </p:nvGrpSpPr>
            <p:grpSpPr bwMode="auto">
              <a:xfrm>
                <a:off x="794" y="0"/>
                <a:ext cx="794" cy="403"/>
                <a:chOff x="794" y="0"/>
                <a:chExt cx="794" cy="403"/>
              </a:xfrm>
            </p:grpSpPr>
            <p:sp>
              <p:nvSpPr>
                <p:cNvPr id="52321" name="Rectangle 10"/>
                <p:cNvSpPr>
                  <a:spLocks noChangeArrowheads="1"/>
                </p:cNvSpPr>
                <p:nvPr/>
              </p:nvSpPr>
              <p:spPr bwMode="auto">
                <a:xfrm>
                  <a:off x="837" y="0"/>
                  <a:ext cx="70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Class 1</a:t>
                  </a:r>
                </a:p>
                <a:p>
                  <a:endParaRPr lang="en-US" altLang="en-US"/>
                </a:p>
              </p:txBody>
            </p:sp>
            <p:sp>
              <p:nvSpPr>
                <p:cNvPr id="52322" name="Rectangle 11"/>
                <p:cNvSpPr>
                  <a:spLocks noChangeArrowheads="1"/>
                </p:cNvSpPr>
                <p:nvPr/>
              </p:nvSpPr>
              <p:spPr bwMode="auto">
                <a:xfrm>
                  <a:off x="794" y="0"/>
                  <a:ext cx="794" cy="40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34" name="Group 12"/>
              <p:cNvGrpSpPr>
                <a:grpSpLocks/>
              </p:cNvGrpSpPr>
              <p:nvPr/>
            </p:nvGrpSpPr>
            <p:grpSpPr bwMode="auto">
              <a:xfrm>
                <a:off x="1588" y="0"/>
                <a:ext cx="794" cy="403"/>
                <a:chOff x="1588" y="0"/>
                <a:chExt cx="794" cy="403"/>
              </a:xfrm>
            </p:grpSpPr>
            <p:sp>
              <p:nvSpPr>
                <p:cNvPr id="52319" name="Rectangle 13"/>
                <p:cNvSpPr>
                  <a:spLocks noChangeArrowheads="1"/>
                </p:cNvSpPr>
                <p:nvPr/>
              </p:nvSpPr>
              <p:spPr bwMode="auto">
                <a:xfrm>
                  <a:off x="1631" y="0"/>
                  <a:ext cx="70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Class 2</a:t>
                  </a:r>
                </a:p>
                <a:p>
                  <a:endParaRPr lang="en-US" altLang="en-US"/>
                </a:p>
              </p:txBody>
            </p:sp>
            <p:sp>
              <p:nvSpPr>
                <p:cNvPr id="52320" name="Rectangle 14"/>
                <p:cNvSpPr>
                  <a:spLocks noChangeArrowheads="1"/>
                </p:cNvSpPr>
                <p:nvPr/>
              </p:nvSpPr>
              <p:spPr bwMode="auto">
                <a:xfrm>
                  <a:off x="1588" y="0"/>
                  <a:ext cx="794" cy="40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35" name="Group 15"/>
              <p:cNvGrpSpPr>
                <a:grpSpLocks/>
              </p:cNvGrpSpPr>
              <p:nvPr/>
            </p:nvGrpSpPr>
            <p:grpSpPr bwMode="auto">
              <a:xfrm>
                <a:off x="2382" y="0"/>
                <a:ext cx="794" cy="403"/>
                <a:chOff x="2382" y="0"/>
                <a:chExt cx="794" cy="403"/>
              </a:xfrm>
            </p:grpSpPr>
            <p:sp>
              <p:nvSpPr>
                <p:cNvPr id="52317" name="Rectangle 16"/>
                <p:cNvSpPr>
                  <a:spLocks noChangeArrowheads="1"/>
                </p:cNvSpPr>
                <p:nvPr/>
              </p:nvSpPr>
              <p:spPr bwMode="auto">
                <a:xfrm>
                  <a:off x="2425" y="0"/>
                  <a:ext cx="70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Class 3</a:t>
                  </a:r>
                </a:p>
                <a:p>
                  <a:endParaRPr lang="en-US" altLang="en-US"/>
                </a:p>
              </p:txBody>
            </p:sp>
            <p:sp>
              <p:nvSpPr>
                <p:cNvPr id="52318" name="Rectangle 17"/>
                <p:cNvSpPr>
                  <a:spLocks noChangeArrowheads="1"/>
                </p:cNvSpPr>
                <p:nvPr/>
              </p:nvSpPr>
              <p:spPr bwMode="auto">
                <a:xfrm>
                  <a:off x="2382" y="0"/>
                  <a:ext cx="794" cy="40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36" name="Group 18"/>
              <p:cNvGrpSpPr>
                <a:grpSpLocks/>
              </p:cNvGrpSpPr>
              <p:nvPr/>
            </p:nvGrpSpPr>
            <p:grpSpPr bwMode="auto">
              <a:xfrm>
                <a:off x="3176" y="0"/>
                <a:ext cx="795" cy="403"/>
                <a:chOff x="3176" y="0"/>
                <a:chExt cx="795" cy="403"/>
              </a:xfrm>
            </p:grpSpPr>
            <p:sp>
              <p:nvSpPr>
                <p:cNvPr id="52315" name="Rectangle 19"/>
                <p:cNvSpPr>
                  <a:spLocks noChangeArrowheads="1"/>
                </p:cNvSpPr>
                <p:nvPr/>
              </p:nvSpPr>
              <p:spPr bwMode="auto">
                <a:xfrm>
                  <a:off x="3219" y="0"/>
                  <a:ext cx="709"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Class 4</a:t>
                  </a:r>
                </a:p>
                <a:p>
                  <a:endParaRPr lang="en-US" altLang="en-US"/>
                </a:p>
              </p:txBody>
            </p:sp>
            <p:sp>
              <p:nvSpPr>
                <p:cNvPr id="52316" name="Rectangle 20"/>
                <p:cNvSpPr>
                  <a:spLocks noChangeArrowheads="1"/>
                </p:cNvSpPr>
                <p:nvPr/>
              </p:nvSpPr>
              <p:spPr bwMode="auto">
                <a:xfrm>
                  <a:off x="3176" y="0"/>
                  <a:ext cx="795" cy="40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37" name="Group 21"/>
              <p:cNvGrpSpPr>
                <a:grpSpLocks/>
              </p:cNvGrpSpPr>
              <p:nvPr/>
            </p:nvGrpSpPr>
            <p:grpSpPr bwMode="auto">
              <a:xfrm>
                <a:off x="0" y="403"/>
                <a:ext cx="794" cy="633"/>
                <a:chOff x="0" y="403"/>
                <a:chExt cx="794" cy="633"/>
              </a:xfrm>
            </p:grpSpPr>
            <p:sp>
              <p:nvSpPr>
                <p:cNvPr id="52313" name="Rectangle 22"/>
                <p:cNvSpPr>
                  <a:spLocks noChangeArrowheads="1"/>
                </p:cNvSpPr>
                <p:nvPr/>
              </p:nvSpPr>
              <p:spPr bwMode="auto">
                <a:xfrm>
                  <a:off x="43" y="403"/>
                  <a:ext cx="708"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Blood loss</a:t>
                  </a:r>
                </a:p>
                <a:p>
                  <a:endParaRPr lang="en-US" altLang="en-US"/>
                </a:p>
              </p:txBody>
            </p:sp>
            <p:sp>
              <p:nvSpPr>
                <p:cNvPr id="52314" name="Rectangle 23"/>
                <p:cNvSpPr>
                  <a:spLocks noChangeArrowheads="1"/>
                </p:cNvSpPr>
                <p:nvPr/>
              </p:nvSpPr>
              <p:spPr bwMode="auto">
                <a:xfrm>
                  <a:off x="0" y="403"/>
                  <a:ext cx="794" cy="63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38" name="Group 24"/>
              <p:cNvGrpSpPr>
                <a:grpSpLocks/>
              </p:cNvGrpSpPr>
              <p:nvPr/>
            </p:nvGrpSpPr>
            <p:grpSpPr bwMode="auto">
              <a:xfrm>
                <a:off x="794" y="403"/>
                <a:ext cx="794" cy="633"/>
                <a:chOff x="794" y="403"/>
                <a:chExt cx="794" cy="633"/>
              </a:xfrm>
            </p:grpSpPr>
            <p:sp>
              <p:nvSpPr>
                <p:cNvPr id="52311" name="Rectangle 25"/>
                <p:cNvSpPr>
                  <a:spLocks noChangeArrowheads="1"/>
                </p:cNvSpPr>
                <p:nvPr/>
              </p:nvSpPr>
              <p:spPr bwMode="auto">
                <a:xfrm>
                  <a:off x="837" y="403"/>
                  <a:ext cx="708"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15%</a:t>
                  </a:r>
                </a:p>
                <a:p>
                  <a:r>
                    <a:rPr lang="en-US" altLang="en-US" sz="1200">
                      <a:latin typeface="Comic Sans MS" pitchFamily="66" charset="0"/>
                      <a:cs typeface="Times New Roman" pitchFamily="18" charset="0"/>
                    </a:rPr>
                    <a:t> </a:t>
                  </a:r>
                </a:p>
                <a:p>
                  <a:endParaRPr lang="en-US" altLang="en-US"/>
                </a:p>
              </p:txBody>
            </p:sp>
            <p:sp>
              <p:nvSpPr>
                <p:cNvPr id="52312" name="Rectangle 26"/>
                <p:cNvSpPr>
                  <a:spLocks noChangeArrowheads="1"/>
                </p:cNvSpPr>
                <p:nvPr/>
              </p:nvSpPr>
              <p:spPr bwMode="auto">
                <a:xfrm>
                  <a:off x="794" y="403"/>
                  <a:ext cx="794" cy="63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39" name="Group 27"/>
              <p:cNvGrpSpPr>
                <a:grpSpLocks/>
              </p:cNvGrpSpPr>
              <p:nvPr/>
            </p:nvGrpSpPr>
            <p:grpSpPr bwMode="auto">
              <a:xfrm>
                <a:off x="1588" y="403"/>
                <a:ext cx="794" cy="633"/>
                <a:chOff x="1588" y="403"/>
                <a:chExt cx="794" cy="633"/>
              </a:xfrm>
            </p:grpSpPr>
            <p:sp>
              <p:nvSpPr>
                <p:cNvPr id="52309" name="Rectangle 28"/>
                <p:cNvSpPr>
                  <a:spLocks noChangeArrowheads="1"/>
                </p:cNvSpPr>
                <p:nvPr/>
              </p:nvSpPr>
              <p:spPr bwMode="auto">
                <a:xfrm>
                  <a:off x="1631" y="403"/>
                  <a:ext cx="708"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15 to 30%</a:t>
                  </a:r>
                </a:p>
                <a:p>
                  <a:r>
                    <a:rPr lang="en-US" altLang="en-US" sz="1200">
                      <a:latin typeface="Comic Sans MS" pitchFamily="66" charset="0"/>
                      <a:cs typeface="Times New Roman" pitchFamily="18" charset="0"/>
                    </a:rPr>
                    <a:t>750-1500cc</a:t>
                  </a:r>
                </a:p>
                <a:p>
                  <a:endParaRPr lang="en-US" altLang="en-US"/>
                </a:p>
              </p:txBody>
            </p:sp>
            <p:sp>
              <p:nvSpPr>
                <p:cNvPr id="52310" name="Rectangle 29"/>
                <p:cNvSpPr>
                  <a:spLocks noChangeArrowheads="1"/>
                </p:cNvSpPr>
                <p:nvPr/>
              </p:nvSpPr>
              <p:spPr bwMode="auto">
                <a:xfrm>
                  <a:off x="1588" y="403"/>
                  <a:ext cx="794" cy="63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40" name="Group 30"/>
              <p:cNvGrpSpPr>
                <a:grpSpLocks/>
              </p:cNvGrpSpPr>
              <p:nvPr/>
            </p:nvGrpSpPr>
            <p:grpSpPr bwMode="auto">
              <a:xfrm>
                <a:off x="2382" y="403"/>
                <a:ext cx="794" cy="633"/>
                <a:chOff x="2382" y="403"/>
                <a:chExt cx="794" cy="633"/>
              </a:xfrm>
            </p:grpSpPr>
            <p:sp>
              <p:nvSpPr>
                <p:cNvPr id="52307" name="Rectangle 31"/>
                <p:cNvSpPr>
                  <a:spLocks noChangeArrowheads="1"/>
                </p:cNvSpPr>
                <p:nvPr/>
              </p:nvSpPr>
              <p:spPr bwMode="auto">
                <a:xfrm>
                  <a:off x="2425" y="403"/>
                  <a:ext cx="708"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30 to 40%</a:t>
                  </a:r>
                </a:p>
                <a:p>
                  <a:r>
                    <a:rPr lang="en-US" altLang="en-US" sz="1200">
                      <a:latin typeface="Comic Sans MS" pitchFamily="66" charset="0"/>
                      <a:cs typeface="Times New Roman" pitchFamily="18" charset="0"/>
                    </a:rPr>
                    <a:t>1500-2000cc</a:t>
                  </a:r>
                </a:p>
                <a:p>
                  <a:endParaRPr lang="en-US" altLang="en-US"/>
                </a:p>
              </p:txBody>
            </p:sp>
            <p:sp>
              <p:nvSpPr>
                <p:cNvPr id="52308" name="Rectangle 32"/>
                <p:cNvSpPr>
                  <a:spLocks noChangeArrowheads="1"/>
                </p:cNvSpPr>
                <p:nvPr/>
              </p:nvSpPr>
              <p:spPr bwMode="auto">
                <a:xfrm>
                  <a:off x="2382" y="403"/>
                  <a:ext cx="794" cy="63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41" name="Group 33"/>
              <p:cNvGrpSpPr>
                <a:grpSpLocks/>
              </p:cNvGrpSpPr>
              <p:nvPr/>
            </p:nvGrpSpPr>
            <p:grpSpPr bwMode="auto">
              <a:xfrm>
                <a:off x="3176" y="403"/>
                <a:ext cx="795" cy="633"/>
                <a:chOff x="3176" y="403"/>
                <a:chExt cx="795" cy="633"/>
              </a:xfrm>
            </p:grpSpPr>
            <p:sp>
              <p:nvSpPr>
                <p:cNvPr id="52305" name="Rectangle 34"/>
                <p:cNvSpPr>
                  <a:spLocks noChangeArrowheads="1"/>
                </p:cNvSpPr>
                <p:nvPr/>
              </p:nvSpPr>
              <p:spPr bwMode="auto">
                <a:xfrm>
                  <a:off x="3219" y="403"/>
                  <a:ext cx="709"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&gt;40%</a:t>
                  </a:r>
                </a:p>
                <a:p>
                  <a:r>
                    <a:rPr lang="en-US" altLang="en-US" sz="1200">
                      <a:latin typeface="Comic Sans MS" pitchFamily="66" charset="0"/>
                      <a:cs typeface="Times New Roman" pitchFamily="18" charset="0"/>
                    </a:rPr>
                    <a:t>&gt;2000cc</a:t>
                  </a:r>
                </a:p>
                <a:p>
                  <a:endParaRPr lang="en-US" altLang="en-US"/>
                </a:p>
              </p:txBody>
            </p:sp>
            <p:sp>
              <p:nvSpPr>
                <p:cNvPr id="52306" name="Rectangle 35"/>
                <p:cNvSpPr>
                  <a:spLocks noChangeArrowheads="1"/>
                </p:cNvSpPr>
                <p:nvPr/>
              </p:nvSpPr>
              <p:spPr bwMode="auto">
                <a:xfrm>
                  <a:off x="3176" y="403"/>
                  <a:ext cx="795" cy="63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42" name="Group 36"/>
              <p:cNvGrpSpPr>
                <a:grpSpLocks/>
              </p:cNvGrpSpPr>
              <p:nvPr/>
            </p:nvGrpSpPr>
            <p:grpSpPr bwMode="auto">
              <a:xfrm>
                <a:off x="0" y="1036"/>
                <a:ext cx="794" cy="403"/>
                <a:chOff x="0" y="1036"/>
                <a:chExt cx="794" cy="403"/>
              </a:xfrm>
            </p:grpSpPr>
            <p:sp>
              <p:nvSpPr>
                <p:cNvPr id="52303" name="Rectangle 37"/>
                <p:cNvSpPr>
                  <a:spLocks noChangeArrowheads="1"/>
                </p:cNvSpPr>
                <p:nvPr/>
              </p:nvSpPr>
              <p:spPr bwMode="auto">
                <a:xfrm>
                  <a:off x="43" y="1036"/>
                  <a:ext cx="70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BP</a:t>
                  </a:r>
                </a:p>
                <a:p>
                  <a:endParaRPr lang="en-US" altLang="en-US"/>
                </a:p>
              </p:txBody>
            </p:sp>
            <p:sp>
              <p:nvSpPr>
                <p:cNvPr id="52304" name="Rectangle 38"/>
                <p:cNvSpPr>
                  <a:spLocks noChangeArrowheads="1"/>
                </p:cNvSpPr>
                <p:nvPr/>
              </p:nvSpPr>
              <p:spPr bwMode="auto">
                <a:xfrm>
                  <a:off x="0" y="1036"/>
                  <a:ext cx="794" cy="40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43" name="Group 39"/>
              <p:cNvGrpSpPr>
                <a:grpSpLocks/>
              </p:cNvGrpSpPr>
              <p:nvPr/>
            </p:nvGrpSpPr>
            <p:grpSpPr bwMode="auto">
              <a:xfrm>
                <a:off x="794" y="1036"/>
                <a:ext cx="794" cy="403"/>
                <a:chOff x="794" y="1036"/>
                <a:chExt cx="794" cy="403"/>
              </a:xfrm>
            </p:grpSpPr>
            <p:sp>
              <p:nvSpPr>
                <p:cNvPr id="52301" name="Rectangle 40"/>
                <p:cNvSpPr>
                  <a:spLocks noChangeArrowheads="1"/>
                </p:cNvSpPr>
                <p:nvPr/>
              </p:nvSpPr>
              <p:spPr bwMode="auto">
                <a:xfrm>
                  <a:off x="837" y="1036"/>
                  <a:ext cx="70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normal</a:t>
                  </a:r>
                </a:p>
                <a:p>
                  <a:endParaRPr lang="en-US" altLang="en-US"/>
                </a:p>
              </p:txBody>
            </p:sp>
            <p:sp>
              <p:nvSpPr>
                <p:cNvPr id="52302" name="Rectangle 41"/>
                <p:cNvSpPr>
                  <a:spLocks noChangeArrowheads="1"/>
                </p:cNvSpPr>
                <p:nvPr/>
              </p:nvSpPr>
              <p:spPr bwMode="auto">
                <a:xfrm>
                  <a:off x="794" y="1036"/>
                  <a:ext cx="794" cy="40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44" name="Group 42"/>
              <p:cNvGrpSpPr>
                <a:grpSpLocks/>
              </p:cNvGrpSpPr>
              <p:nvPr/>
            </p:nvGrpSpPr>
            <p:grpSpPr bwMode="auto">
              <a:xfrm>
                <a:off x="1588" y="1036"/>
                <a:ext cx="794" cy="403"/>
                <a:chOff x="1588" y="1036"/>
                <a:chExt cx="794" cy="403"/>
              </a:xfrm>
            </p:grpSpPr>
            <p:sp>
              <p:nvSpPr>
                <p:cNvPr id="52299" name="Rectangle 43"/>
                <p:cNvSpPr>
                  <a:spLocks noChangeArrowheads="1"/>
                </p:cNvSpPr>
                <p:nvPr/>
              </p:nvSpPr>
              <p:spPr bwMode="auto">
                <a:xfrm>
                  <a:off x="1631" y="1036"/>
                  <a:ext cx="70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normal</a:t>
                  </a:r>
                </a:p>
                <a:p>
                  <a:endParaRPr lang="en-US" altLang="en-US"/>
                </a:p>
              </p:txBody>
            </p:sp>
            <p:sp>
              <p:nvSpPr>
                <p:cNvPr id="52300" name="Rectangle 44"/>
                <p:cNvSpPr>
                  <a:spLocks noChangeArrowheads="1"/>
                </p:cNvSpPr>
                <p:nvPr/>
              </p:nvSpPr>
              <p:spPr bwMode="auto">
                <a:xfrm>
                  <a:off x="1588" y="1036"/>
                  <a:ext cx="794" cy="40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45" name="Group 45"/>
              <p:cNvGrpSpPr>
                <a:grpSpLocks/>
              </p:cNvGrpSpPr>
              <p:nvPr/>
            </p:nvGrpSpPr>
            <p:grpSpPr bwMode="auto">
              <a:xfrm>
                <a:off x="2382" y="1036"/>
                <a:ext cx="794" cy="403"/>
                <a:chOff x="2382" y="1036"/>
                <a:chExt cx="794" cy="403"/>
              </a:xfrm>
            </p:grpSpPr>
            <p:sp>
              <p:nvSpPr>
                <p:cNvPr id="52297" name="Rectangle 46"/>
                <p:cNvSpPr>
                  <a:spLocks noChangeArrowheads="1"/>
                </p:cNvSpPr>
                <p:nvPr/>
              </p:nvSpPr>
              <p:spPr bwMode="auto">
                <a:xfrm>
                  <a:off x="2425" y="1036"/>
                  <a:ext cx="70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urier New" pitchFamily="49" charset="0"/>
                      <a:cs typeface="Courier New" pitchFamily="49" charset="0"/>
                    </a:rPr>
                    <a:t>↓↓</a:t>
                  </a:r>
                  <a:endParaRPr lang="en-US" altLang="en-US" sz="1200">
                    <a:latin typeface="Comic Sans MS" pitchFamily="66" charset="0"/>
                    <a:cs typeface="Times New Roman" pitchFamily="18" charset="0"/>
                  </a:endParaRPr>
                </a:p>
                <a:p>
                  <a:endParaRPr lang="en-US" altLang="en-US"/>
                </a:p>
              </p:txBody>
            </p:sp>
            <p:sp>
              <p:nvSpPr>
                <p:cNvPr id="52298" name="Rectangle 47"/>
                <p:cNvSpPr>
                  <a:spLocks noChangeArrowheads="1"/>
                </p:cNvSpPr>
                <p:nvPr/>
              </p:nvSpPr>
              <p:spPr bwMode="auto">
                <a:xfrm>
                  <a:off x="2382" y="1036"/>
                  <a:ext cx="794" cy="40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46" name="Group 48"/>
              <p:cNvGrpSpPr>
                <a:grpSpLocks/>
              </p:cNvGrpSpPr>
              <p:nvPr/>
            </p:nvGrpSpPr>
            <p:grpSpPr bwMode="auto">
              <a:xfrm>
                <a:off x="3176" y="1036"/>
                <a:ext cx="795" cy="403"/>
                <a:chOff x="3176" y="1036"/>
                <a:chExt cx="795" cy="403"/>
              </a:xfrm>
            </p:grpSpPr>
            <p:sp>
              <p:nvSpPr>
                <p:cNvPr id="52295" name="Rectangle 49"/>
                <p:cNvSpPr>
                  <a:spLocks noChangeArrowheads="1"/>
                </p:cNvSpPr>
                <p:nvPr/>
              </p:nvSpPr>
              <p:spPr bwMode="auto">
                <a:xfrm>
                  <a:off x="3219" y="1036"/>
                  <a:ext cx="709"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urier New" pitchFamily="49" charset="0"/>
                      <a:cs typeface="Courier New" pitchFamily="49" charset="0"/>
                    </a:rPr>
                    <a:t>↓↓↓↓</a:t>
                  </a:r>
                  <a:endParaRPr lang="en-US" altLang="en-US" sz="1200">
                    <a:latin typeface="Comic Sans MS" pitchFamily="66" charset="0"/>
                    <a:cs typeface="Times New Roman" pitchFamily="18" charset="0"/>
                  </a:endParaRPr>
                </a:p>
                <a:p>
                  <a:endParaRPr lang="en-US" altLang="en-US"/>
                </a:p>
              </p:txBody>
            </p:sp>
            <p:sp>
              <p:nvSpPr>
                <p:cNvPr id="52296" name="Rectangle 50"/>
                <p:cNvSpPr>
                  <a:spLocks noChangeArrowheads="1"/>
                </p:cNvSpPr>
                <p:nvPr/>
              </p:nvSpPr>
              <p:spPr bwMode="auto">
                <a:xfrm>
                  <a:off x="3176" y="1036"/>
                  <a:ext cx="795" cy="40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47" name="Group 51"/>
              <p:cNvGrpSpPr>
                <a:grpSpLocks/>
              </p:cNvGrpSpPr>
              <p:nvPr/>
            </p:nvGrpSpPr>
            <p:grpSpPr bwMode="auto">
              <a:xfrm>
                <a:off x="0" y="1439"/>
                <a:ext cx="794" cy="403"/>
                <a:chOff x="0" y="1439"/>
                <a:chExt cx="794" cy="403"/>
              </a:xfrm>
            </p:grpSpPr>
            <p:sp>
              <p:nvSpPr>
                <p:cNvPr id="52293" name="Rectangle 52"/>
                <p:cNvSpPr>
                  <a:spLocks noChangeArrowheads="1"/>
                </p:cNvSpPr>
                <p:nvPr/>
              </p:nvSpPr>
              <p:spPr bwMode="auto">
                <a:xfrm>
                  <a:off x="43" y="1439"/>
                  <a:ext cx="70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HR</a:t>
                  </a:r>
                </a:p>
                <a:p>
                  <a:endParaRPr lang="en-US" altLang="en-US"/>
                </a:p>
              </p:txBody>
            </p:sp>
            <p:sp>
              <p:nvSpPr>
                <p:cNvPr id="52294" name="Rectangle 53"/>
                <p:cNvSpPr>
                  <a:spLocks noChangeArrowheads="1"/>
                </p:cNvSpPr>
                <p:nvPr/>
              </p:nvSpPr>
              <p:spPr bwMode="auto">
                <a:xfrm>
                  <a:off x="0" y="1439"/>
                  <a:ext cx="794" cy="40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48" name="Group 54"/>
              <p:cNvGrpSpPr>
                <a:grpSpLocks/>
              </p:cNvGrpSpPr>
              <p:nvPr/>
            </p:nvGrpSpPr>
            <p:grpSpPr bwMode="auto">
              <a:xfrm>
                <a:off x="794" y="1439"/>
                <a:ext cx="794" cy="403"/>
                <a:chOff x="794" y="1439"/>
                <a:chExt cx="794" cy="403"/>
              </a:xfrm>
            </p:grpSpPr>
            <p:sp>
              <p:nvSpPr>
                <p:cNvPr id="52291" name="Rectangle 55"/>
                <p:cNvSpPr>
                  <a:spLocks noChangeArrowheads="1"/>
                </p:cNvSpPr>
                <p:nvPr/>
              </p:nvSpPr>
              <p:spPr bwMode="auto">
                <a:xfrm>
                  <a:off x="837" y="1439"/>
                  <a:ext cx="70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&lt; 100</a:t>
                  </a:r>
                </a:p>
                <a:p>
                  <a:endParaRPr lang="en-US" altLang="en-US"/>
                </a:p>
              </p:txBody>
            </p:sp>
            <p:sp>
              <p:nvSpPr>
                <p:cNvPr id="52292" name="Rectangle 56"/>
                <p:cNvSpPr>
                  <a:spLocks noChangeArrowheads="1"/>
                </p:cNvSpPr>
                <p:nvPr/>
              </p:nvSpPr>
              <p:spPr bwMode="auto">
                <a:xfrm>
                  <a:off x="794" y="1439"/>
                  <a:ext cx="794" cy="40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49" name="Group 57"/>
              <p:cNvGrpSpPr>
                <a:grpSpLocks/>
              </p:cNvGrpSpPr>
              <p:nvPr/>
            </p:nvGrpSpPr>
            <p:grpSpPr bwMode="auto">
              <a:xfrm>
                <a:off x="1588" y="1439"/>
                <a:ext cx="794" cy="403"/>
                <a:chOff x="1588" y="1439"/>
                <a:chExt cx="794" cy="403"/>
              </a:xfrm>
            </p:grpSpPr>
            <p:sp>
              <p:nvSpPr>
                <p:cNvPr id="52289" name="Rectangle 58"/>
                <p:cNvSpPr>
                  <a:spLocks noChangeArrowheads="1"/>
                </p:cNvSpPr>
                <p:nvPr/>
              </p:nvSpPr>
              <p:spPr bwMode="auto">
                <a:xfrm>
                  <a:off x="1631" y="1439"/>
                  <a:ext cx="70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&gt;100</a:t>
                  </a:r>
                </a:p>
                <a:p>
                  <a:endParaRPr lang="en-US" altLang="en-US"/>
                </a:p>
              </p:txBody>
            </p:sp>
            <p:sp>
              <p:nvSpPr>
                <p:cNvPr id="52290" name="Rectangle 59"/>
                <p:cNvSpPr>
                  <a:spLocks noChangeArrowheads="1"/>
                </p:cNvSpPr>
                <p:nvPr/>
              </p:nvSpPr>
              <p:spPr bwMode="auto">
                <a:xfrm>
                  <a:off x="1588" y="1439"/>
                  <a:ext cx="794" cy="40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50" name="Group 60"/>
              <p:cNvGrpSpPr>
                <a:grpSpLocks/>
              </p:cNvGrpSpPr>
              <p:nvPr/>
            </p:nvGrpSpPr>
            <p:grpSpPr bwMode="auto">
              <a:xfrm>
                <a:off x="2382" y="1439"/>
                <a:ext cx="794" cy="403"/>
                <a:chOff x="2382" y="1439"/>
                <a:chExt cx="794" cy="403"/>
              </a:xfrm>
            </p:grpSpPr>
            <p:sp>
              <p:nvSpPr>
                <p:cNvPr id="52287" name="Rectangle 61"/>
                <p:cNvSpPr>
                  <a:spLocks noChangeArrowheads="1"/>
                </p:cNvSpPr>
                <p:nvPr/>
              </p:nvSpPr>
              <p:spPr bwMode="auto">
                <a:xfrm>
                  <a:off x="2425" y="1439"/>
                  <a:ext cx="70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&gt;120</a:t>
                  </a:r>
                </a:p>
                <a:p>
                  <a:endParaRPr lang="en-US" altLang="en-US"/>
                </a:p>
              </p:txBody>
            </p:sp>
            <p:sp>
              <p:nvSpPr>
                <p:cNvPr id="52288" name="Rectangle 62"/>
                <p:cNvSpPr>
                  <a:spLocks noChangeArrowheads="1"/>
                </p:cNvSpPr>
                <p:nvPr/>
              </p:nvSpPr>
              <p:spPr bwMode="auto">
                <a:xfrm>
                  <a:off x="2382" y="1439"/>
                  <a:ext cx="794" cy="40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51" name="Group 63"/>
              <p:cNvGrpSpPr>
                <a:grpSpLocks/>
              </p:cNvGrpSpPr>
              <p:nvPr/>
            </p:nvGrpSpPr>
            <p:grpSpPr bwMode="auto">
              <a:xfrm>
                <a:off x="3176" y="1439"/>
                <a:ext cx="795" cy="403"/>
                <a:chOff x="3176" y="1439"/>
                <a:chExt cx="795" cy="403"/>
              </a:xfrm>
            </p:grpSpPr>
            <p:sp>
              <p:nvSpPr>
                <p:cNvPr id="52285" name="Rectangle 64"/>
                <p:cNvSpPr>
                  <a:spLocks noChangeArrowheads="1"/>
                </p:cNvSpPr>
                <p:nvPr/>
              </p:nvSpPr>
              <p:spPr bwMode="auto">
                <a:xfrm>
                  <a:off x="3219" y="1439"/>
                  <a:ext cx="709"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&gt;140</a:t>
                  </a:r>
                </a:p>
                <a:p>
                  <a:endParaRPr lang="en-US" altLang="en-US"/>
                </a:p>
              </p:txBody>
            </p:sp>
            <p:sp>
              <p:nvSpPr>
                <p:cNvPr id="52286" name="Rectangle 65"/>
                <p:cNvSpPr>
                  <a:spLocks noChangeArrowheads="1"/>
                </p:cNvSpPr>
                <p:nvPr/>
              </p:nvSpPr>
              <p:spPr bwMode="auto">
                <a:xfrm>
                  <a:off x="3176" y="1439"/>
                  <a:ext cx="795" cy="40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52" name="Group 66"/>
              <p:cNvGrpSpPr>
                <a:grpSpLocks/>
              </p:cNvGrpSpPr>
              <p:nvPr/>
            </p:nvGrpSpPr>
            <p:grpSpPr bwMode="auto">
              <a:xfrm>
                <a:off x="0" y="1842"/>
                <a:ext cx="794" cy="518"/>
                <a:chOff x="0" y="1842"/>
                <a:chExt cx="794" cy="518"/>
              </a:xfrm>
            </p:grpSpPr>
            <p:sp>
              <p:nvSpPr>
                <p:cNvPr id="52283" name="Rectangle 67"/>
                <p:cNvSpPr>
                  <a:spLocks noChangeArrowheads="1"/>
                </p:cNvSpPr>
                <p:nvPr/>
              </p:nvSpPr>
              <p:spPr bwMode="auto">
                <a:xfrm>
                  <a:off x="43" y="1842"/>
                  <a:ext cx="70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LOC</a:t>
                  </a:r>
                </a:p>
                <a:p>
                  <a:endParaRPr lang="en-US" altLang="en-US"/>
                </a:p>
              </p:txBody>
            </p:sp>
            <p:sp>
              <p:nvSpPr>
                <p:cNvPr id="52284" name="Rectangle 68"/>
                <p:cNvSpPr>
                  <a:spLocks noChangeArrowheads="1"/>
                </p:cNvSpPr>
                <p:nvPr/>
              </p:nvSpPr>
              <p:spPr bwMode="auto">
                <a:xfrm>
                  <a:off x="0" y="1842"/>
                  <a:ext cx="794" cy="518"/>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53" name="Group 69"/>
              <p:cNvGrpSpPr>
                <a:grpSpLocks/>
              </p:cNvGrpSpPr>
              <p:nvPr/>
            </p:nvGrpSpPr>
            <p:grpSpPr bwMode="auto">
              <a:xfrm>
                <a:off x="794" y="1842"/>
                <a:ext cx="794" cy="518"/>
                <a:chOff x="794" y="1842"/>
                <a:chExt cx="794" cy="518"/>
              </a:xfrm>
            </p:grpSpPr>
            <p:sp>
              <p:nvSpPr>
                <p:cNvPr id="52281" name="Rectangle 70"/>
                <p:cNvSpPr>
                  <a:spLocks noChangeArrowheads="1"/>
                </p:cNvSpPr>
                <p:nvPr/>
              </p:nvSpPr>
              <p:spPr bwMode="auto">
                <a:xfrm>
                  <a:off x="837" y="1842"/>
                  <a:ext cx="70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 </a:t>
                  </a:r>
                </a:p>
                <a:p>
                  <a:endParaRPr lang="en-US" altLang="en-US"/>
                </a:p>
              </p:txBody>
            </p:sp>
            <p:sp>
              <p:nvSpPr>
                <p:cNvPr id="52282" name="Rectangle 71"/>
                <p:cNvSpPr>
                  <a:spLocks noChangeArrowheads="1"/>
                </p:cNvSpPr>
                <p:nvPr/>
              </p:nvSpPr>
              <p:spPr bwMode="auto">
                <a:xfrm>
                  <a:off x="794" y="1842"/>
                  <a:ext cx="794" cy="518"/>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54" name="Group 72"/>
              <p:cNvGrpSpPr>
                <a:grpSpLocks/>
              </p:cNvGrpSpPr>
              <p:nvPr/>
            </p:nvGrpSpPr>
            <p:grpSpPr bwMode="auto">
              <a:xfrm>
                <a:off x="1588" y="1842"/>
                <a:ext cx="794" cy="518"/>
                <a:chOff x="1588" y="1842"/>
                <a:chExt cx="794" cy="518"/>
              </a:xfrm>
            </p:grpSpPr>
            <p:sp>
              <p:nvSpPr>
                <p:cNvPr id="52279" name="Rectangle 73"/>
                <p:cNvSpPr>
                  <a:spLocks noChangeArrowheads="1"/>
                </p:cNvSpPr>
                <p:nvPr/>
              </p:nvSpPr>
              <p:spPr bwMode="auto">
                <a:xfrm>
                  <a:off x="1631" y="1842"/>
                  <a:ext cx="70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anxious</a:t>
                  </a:r>
                </a:p>
                <a:p>
                  <a:endParaRPr lang="en-US" altLang="en-US"/>
                </a:p>
              </p:txBody>
            </p:sp>
            <p:sp>
              <p:nvSpPr>
                <p:cNvPr id="52280" name="Rectangle 74"/>
                <p:cNvSpPr>
                  <a:spLocks noChangeArrowheads="1"/>
                </p:cNvSpPr>
                <p:nvPr/>
              </p:nvSpPr>
              <p:spPr bwMode="auto">
                <a:xfrm>
                  <a:off x="1588" y="1842"/>
                  <a:ext cx="794" cy="518"/>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55" name="Group 75"/>
              <p:cNvGrpSpPr>
                <a:grpSpLocks/>
              </p:cNvGrpSpPr>
              <p:nvPr/>
            </p:nvGrpSpPr>
            <p:grpSpPr bwMode="auto">
              <a:xfrm>
                <a:off x="2382" y="1842"/>
                <a:ext cx="794" cy="518"/>
                <a:chOff x="2382" y="1842"/>
                <a:chExt cx="794" cy="518"/>
              </a:xfrm>
            </p:grpSpPr>
            <p:sp>
              <p:nvSpPr>
                <p:cNvPr id="52277" name="Rectangle 76"/>
                <p:cNvSpPr>
                  <a:spLocks noChangeArrowheads="1"/>
                </p:cNvSpPr>
                <p:nvPr/>
              </p:nvSpPr>
              <p:spPr bwMode="auto">
                <a:xfrm>
                  <a:off x="2425" y="1842"/>
                  <a:ext cx="70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Anxious and confused</a:t>
                  </a:r>
                </a:p>
                <a:p>
                  <a:endParaRPr lang="en-US" altLang="en-US"/>
                </a:p>
              </p:txBody>
            </p:sp>
            <p:sp>
              <p:nvSpPr>
                <p:cNvPr id="52278" name="Rectangle 77"/>
                <p:cNvSpPr>
                  <a:spLocks noChangeArrowheads="1"/>
                </p:cNvSpPr>
                <p:nvPr/>
              </p:nvSpPr>
              <p:spPr bwMode="auto">
                <a:xfrm>
                  <a:off x="2382" y="1842"/>
                  <a:ext cx="794" cy="518"/>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56" name="Group 78"/>
              <p:cNvGrpSpPr>
                <a:grpSpLocks/>
              </p:cNvGrpSpPr>
              <p:nvPr/>
            </p:nvGrpSpPr>
            <p:grpSpPr bwMode="auto">
              <a:xfrm>
                <a:off x="3176" y="1842"/>
                <a:ext cx="795" cy="518"/>
                <a:chOff x="3176" y="1842"/>
                <a:chExt cx="795" cy="518"/>
              </a:xfrm>
            </p:grpSpPr>
            <p:sp>
              <p:nvSpPr>
                <p:cNvPr id="52275" name="Rectangle 79"/>
                <p:cNvSpPr>
                  <a:spLocks noChangeArrowheads="1"/>
                </p:cNvSpPr>
                <p:nvPr/>
              </p:nvSpPr>
              <p:spPr bwMode="auto">
                <a:xfrm>
                  <a:off x="3219" y="1842"/>
                  <a:ext cx="709"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Confused lethargic</a:t>
                  </a:r>
                </a:p>
                <a:p>
                  <a:endParaRPr lang="en-US" altLang="en-US"/>
                </a:p>
              </p:txBody>
            </p:sp>
            <p:sp>
              <p:nvSpPr>
                <p:cNvPr id="52276" name="Rectangle 80"/>
                <p:cNvSpPr>
                  <a:spLocks noChangeArrowheads="1"/>
                </p:cNvSpPr>
                <p:nvPr/>
              </p:nvSpPr>
              <p:spPr bwMode="auto">
                <a:xfrm>
                  <a:off x="3176" y="1842"/>
                  <a:ext cx="795" cy="518"/>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57" name="Group 81"/>
              <p:cNvGrpSpPr>
                <a:grpSpLocks/>
              </p:cNvGrpSpPr>
              <p:nvPr/>
            </p:nvGrpSpPr>
            <p:grpSpPr bwMode="auto">
              <a:xfrm>
                <a:off x="0" y="2360"/>
                <a:ext cx="794" cy="403"/>
                <a:chOff x="0" y="2360"/>
                <a:chExt cx="794" cy="403"/>
              </a:xfrm>
            </p:grpSpPr>
            <p:sp>
              <p:nvSpPr>
                <p:cNvPr id="52273" name="Rectangle 82"/>
                <p:cNvSpPr>
                  <a:spLocks noChangeArrowheads="1"/>
                </p:cNvSpPr>
                <p:nvPr/>
              </p:nvSpPr>
              <p:spPr bwMode="auto">
                <a:xfrm>
                  <a:off x="43" y="2360"/>
                  <a:ext cx="70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Urine</a:t>
                  </a:r>
                </a:p>
                <a:p>
                  <a:endParaRPr lang="en-US" altLang="en-US"/>
                </a:p>
              </p:txBody>
            </p:sp>
            <p:sp>
              <p:nvSpPr>
                <p:cNvPr id="52274" name="Rectangle 83"/>
                <p:cNvSpPr>
                  <a:spLocks noChangeArrowheads="1"/>
                </p:cNvSpPr>
                <p:nvPr/>
              </p:nvSpPr>
              <p:spPr bwMode="auto">
                <a:xfrm>
                  <a:off x="0" y="2360"/>
                  <a:ext cx="794" cy="40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58" name="Group 84"/>
              <p:cNvGrpSpPr>
                <a:grpSpLocks/>
              </p:cNvGrpSpPr>
              <p:nvPr/>
            </p:nvGrpSpPr>
            <p:grpSpPr bwMode="auto">
              <a:xfrm>
                <a:off x="794" y="2360"/>
                <a:ext cx="794" cy="403"/>
                <a:chOff x="794" y="2360"/>
                <a:chExt cx="794" cy="403"/>
              </a:xfrm>
            </p:grpSpPr>
            <p:sp>
              <p:nvSpPr>
                <p:cNvPr id="52271" name="Rectangle 85"/>
                <p:cNvSpPr>
                  <a:spLocks noChangeArrowheads="1"/>
                </p:cNvSpPr>
                <p:nvPr/>
              </p:nvSpPr>
              <p:spPr bwMode="auto">
                <a:xfrm>
                  <a:off x="837" y="2360"/>
                  <a:ext cx="70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&gt;30</a:t>
                  </a:r>
                </a:p>
                <a:p>
                  <a:endParaRPr lang="en-US" altLang="en-US"/>
                </a:p>
              </p:txBody>
            </p:sp>
            <p:sp>
              <p:nvSpPr>
                <p:cNvPr id="52272" name="Rectangle 86"/>
                <p:cNvSpPr>
                  <a:spLocks noChangeArrowheads="1"/>
                </p:cNvSpPr>
                <p:nvPr/>
              </p:nvSpPr>
              <p:spPr bwMode="auto">
                <a:xfrm>
                  <a:off x="794" y="2360"/>
                  <a:ext cx="794" cy="40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59" name="Group 87"/>
              <p:cNvGrpSpPr>
                <a:grpSpLocks/>
              </p:cNvGrpSpPr>
              <p:nvPr/>
            </p:nvGrpSpPr>
            <p:grpSpPr bwMode="auto">
              <a:xfrm>
                <a:off x="1588" y="2360"/>
                <a:ext cx="794" cy="403"/>
                <a:chOff x="1588" y="2360"/>
                <a:chExt cx="794" cy="403"/>
              </a:xfrm>
            </p:grpSpPr>
            <p:sp>
              <p:nvSpPr>
                <p:cNvPr id="52269" name="Rectangle 88"/>
                <p:cNvSpPr>
                  <a:spLocks noChangeArrowheads="1"/>
                </p:cNvSpPr>
                <p:nvPr/>
              </p:nvSpPr>
              <p:spPr bwMode="auto">
                <a:xfrm>
                  <a:off x="1631" y="2360"/>
                  <a:ext cx="70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20 to 30</a:t>
                  </a:r>
                </a:p>
                <a:p>
                  <a:endParaRPr lang="en-US" altLang="en-US"/>
                </a:p>
              </p:txBody>
            </p:sp>
            <p:sp>
              <p:nvSpPr>
                <p:cNvPr id="52270" name="Rectangle 89"/>
                <p:cNvSpPr>
                  <a:spLocks noChangeArrowheads="1"/>
                </p:cNvSpPr>
                <p:nvPr/>
              </p:nvSpPr>
              <p:spPr bwMode="auto">
                <a:xfrm>
                  <a:off x="1588" y="2360"/>
                  <a:ext cx="794" cy="40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60" name="Group 90"/>
              <p:cNvGrpSpPr>
                <a:grpSpLocks/>
              </p:cNvGrpSpPr>
              <p:nvPr/>
            </p:nvGrpSpPr>
            <p:grpSpPr bwMode="auto">
              <a:xfrm>
                <a:off x="2382" y="2360"/>
                <a:ext cx="794" cy="403"/>
                <a:chOff x="2382" y="2360"/>
                <a:chExt cx="794" cy="403"/>
              </a:xfrm>
            </p:grpSpPr>
            <p:sp>
              <p:nvSpPr>
                <p:cNvPr id="52267" name="Rectangle 91"/>
                <p:cNvSpPr>
                  <a:spLocks noChangeArrowheads="1"/>
                </p:cNvSpPr>
                <p:nvPr/>
              </p:nvSpPr>
              <p:spPr bwMode="auto">
                <a:xfrm>
                  <a:off x="2425" y="2360"/>
                  <a:ext cx="70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5 to 15</a:t>
                  </a:r>
                </a:p>
                <a:p>
                  <a:endParaRPr lang="en-US" altLang="en-US"/>
                </a:p>
              </p:txBody>
            </p:sp>
            <p:sp>
              <p:nvSpPr>
                <p:cNvPr id="52268" name="Rectangle 92"/>
                <p:cNvSpPr>
                  <a:spLocks noChangeArrowheads="1"/>
                </p:cNvSpPr>
                <p:nvPr/>
              </p:nvSpPr>
              <p:spPr bwMode="auto">
                <a:xfrm>
                  <a:off x="2382" y="2360"/>
                  <a:ext cx="794" cy="40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61" name="Group 93"/>
              <p:cNvGrpSpPr>
                <a:grpSpLocks/>
              </p:cNvGrpSpPr>
              <p:nvPr/>
            </p:nvGrpSpPr>
            <p:grpSpPr bwMode="auto">
              <a:xfrm>
                <a:off x="3176" y="2360"/>
                <a:ext cx="795" cy="403"/>
                <a:chOff x="3176" y="2360"/>
                <a:chExt cx="795" cy="403"/>
              </a:xfrm>
            </p:grpSpPr>
            <p:sp>
              <p:nvSpPr>
                <p:cNvPr id="52265" name="Rectangle 94"/>
                <p:cNvSpPr>
                  <a:spLocks noChangeArrowheads="1"/>
                </p:cNvSpPr>
                <p:nvPr/>
              </p:nvSpPr>
              <p:spPr bwMode="auto">
                <a:xfrm>
                  <a:off x="3219" y="2360"/>
                  <a:ext cx="709"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&lt;5</a:t>
                  </a:r>
                </a:p>
                <a:p>
                  <a:endParaRPr lang="en-US" altLang="en-US"/>
                </a:p>
              </p:txBody>
            </p:sp>
            <p:sp>
              <p:nvSpPr>
                <p:cNvPr id="52266" name="Rectangle 95"/>
                <p:cNvSpPr>
                  <a:spLocks noChangeArrowheads="1"/>
                </p:cNvSpPr>
                <p:nvPr/>
              </p:nvSpPr>
              <p:spPr bwMode="auto">
                <a:xfrm>
                  <a:off x="3176" y="2360"/>
                  <a:ext cx="795" cy="403"/>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nvGrpSpPr>
              <p:cNvPr id="52262" name="Group 96"/>
              <p:cNvGrpSpPr>
                <a:grpSpLocks/>
              </p:cNvGrpSpPr>
              <p:nvPr/>
            </p:nvGrpSpPr>
            <p:grpSpPr bwMode="auto">
              <a:xfrm>
                <a:off x="0" y="2763"/>
                <a:ext cx="3971" cy="518"/>
                <a:chOff x="0" y="2763"/>
                <a:chExt cx="3971" cy="518"/>
              </a:xfrm>
            </p:grpSpPr>
            <p:sp>
              <p:nvSpPr>
                <p:cNvPr id="52263" name="Rectangle 97"/>
                <p:cNvSpPr>
                  <a:spLocks noChangeArrowheads="1"/>
                </p:cNvSpPr>
                <p:nvPr/>
              </p:nvSpPr>
              <p:spPr bwMode="auto">
                <a:xfrm>
                  <a:off x="43" y="2763"/>
                  <a:ext cx="388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latin typeface="Comic Sans MS" pitchFamily="66" charset="0"/>
                      <a:cs typeface="Times New Roman" pitchFamily="18" charset="0"/>
                    </a:rPr>
                    <a:t> </a:t>
                  </a:r>
                </a:p>
                <a:p>
                  <a:r>
                    <a:rPr lang="en-US" altLang="en-US" sz="1200">
                      <a:latin typeface="Comic Sans MS" pitchFamily="66" charset="0"/>
                      <a:cs typeface="Times New Roman" pitchFamily="18" charset="0"/>
                    </a:rPr>
                    <a:t>Blood donation is about 500cc\10% blood volume</a:t>
                  </a:r>
                </a:p>
                <a:p>
                  <a:endParaRPr lang="en-US" altLang="en-US"/>
                </a:p>
              </p:txBody>
            </p:sp>
            <p:sp>
              <p:nvSpPr>
                <p:cNvPr id="52264" name="Rectangle 98"/>
                <p:cNvSpPr>
                  <a:spLocks noChangeArrowheads="1"/>
                </p:cNvSpPr>
                <p:nvPr/>
              </p:nvSpPr>
              <p:spPr bwMode="auto">
                <a:xfrm>
                  <a:off x="0" y="2763"/>
                  <a:ext cx="3971" cy="518"/>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grpSp>
        <p:sp>
          <p:nvSpPr>
            <p:cNvPr id="52231" name="Rectangle 99"/>
            <p:cNvSpPr>
              <a:spLocks noChangeArrowheads="1"/>
            </p:cNvSpPr>
            <p:nvPr/>
          </p:nvSpPr>
          <p:spPr bwMode="auto">
            <a:xfrm>
              <a:off x="-3" y="-3"/>
              <a:ext cx="3977" cy="3287"/>
            </a:xfrm>
            <a:prstGeom prst="rect">
              <a:avLst/>
            </a:prstGeom>
            <a:noFill/>
            <a:ln w="11112"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gr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Rectangle 1026"/>
          <p:cNvSpPr>
            <a:spLocks noGrp="1" noChangeArrowheads="1"/>
          </p:cNvSpPr>
          <p:nvPr>
            <p:ph type="title"/>
          </p:nvPr>
        </p:nvSpPr>
        <p:spPr>
          <a:xfrm>
            <a:off x="684213" y="333375"/>
            <a:ext cx="7772400" cy="762000"/>
          </a:xfrm>
        </p:spPr>
        <p:txBody>
          <a:bodyPr>
            <a:normAutofit fontScale="90000"/>
          </a:bodyPr>
          <a:lstStyle/>
          <a:p>
            <a:pPr eaLnBrk="1" fontAlgn="auto" hangingPunct="1">
              <a:spcAft>
                <a:spcPts val="0"/>
              </a:spcAft>
              <a:defRPr/>
            </a:pPr>
            <a:r>
              <a:rPr lang="en-US" smtClean="0">
                <a:solidFill>
                  <a:srgbClr val="7B9899"/>
                </a:solidFill>
              </a:rPr>
              <a:t>  Interventions</a:t>
            </a:r>
          </a:p>
        </p:txBody>
      </p:sp>
      <p:sp>
        <p:nvSpPr>
          <p:cNvPr id="53251" name="Rectangle 1027"/>
          <p:cNvSpPr>
            <a:spLocks noGrp="1" noChangeArrowheads="1"/>
          </p:cNvSpPr>
          <p:nvPr>
            <p:ph idx="1"/>
          </p:nvPr>
        </p:nvSpPr>
        <p:spPr>
          <a:xfrm>
            <a:off x="685800" y="1371600"/>
            <a:ext cx="7772400" cy="4572000"/>
          </a:xfrm>
        </p:spPr>
        <p:txBody>
          <a:bodyPr/>
          <a:lstStyle/>
          <a:p>
            <a:pPr eaLnBrk="1" hangingPunct="1">
              <a:lnSpc>
                <a:spcPct val="90000"/>
              </a:lnSpc>
            </a:pPr>
            <a:r>
              <a:rPr lang="en-US" altLang="en-US" sz="2800" smtClean="0"/>
              <a:t>ABCs--CPR</a:t>
            </a:r>
          </a:p>
          <a:p>
            <a:pPr eaLnBrk="1" hangingPunct="1">
              <a:lnSpc>
                <a:spcPct val="90000"/>
              </a:lnSpc>
            </a:pPr>
            <a:r>
              <a:rPr lang="en-US" altLang="en-US" sz="2800" smtClean="0"/>
              <a:t>Oxygen</a:t>
            </a:r>
          </a:p>
          <a:p>
            <a:pPr eaLnBrk="1" hangingPunct="1">
              <a:lnSpc>
                <a:spcPct val="90000"/>
              </a:lnSpc>
            </a:pPr>
            <a:r>
              <a:rPr lang="en-US" altLang="en-US" sz="2800" smtClean="0"/>
              <a:t>Control external bleeding</a:t>
            </a:r>
          </a:p>
          <a:p>
            <a:pPr eaLnBrk="1" hangingPunct="1">
              <a:lnSpc>
                <a:spcPct val="90000"/>
              </a:lnSpc>
            </a:pPr>
            <a:r>
              <a:rPr lang="en-US" altLang="en-US" sz="2800" smtClean="0"/>
              <a:t>Establish IV—large bore #16, 18</a:t>
            </a:r>
          </a:p>
          <a:p>
            <a:pPr lvl="1" eaLnBrk="1" hangingPunct="1">
              <a:lnSpc>
                <a:spcPct val="90000"/>
              </a:lnSpc>
            </a:pPr>
            <a:r>
              <a:rPr lang="en-US" altLang="en-US" sz="2400" smtClean="0"/>
              <a:t>IO, central line</a:t>
            </a:r>
          </a:p>
          <a:p>
            <a:pPr lvl="1" eaLnBrk="1" hangingPunct="1">
              <a:lnSpc>
                <a:spcPct val="90000"/>
              </a:lnSpc>
            </a:pPr>
            <a:r>
              <a:rPr lang="en-US" altLang="en-US" sz="2400" smtClean="0"/>
              <a:t>replacement of lost fluids (warmed)</a:t>
            </a:r>
          </a:p>
          <a:p>
            <a:pPr lvl="1" eaLnBrk="1" hangingPunct="1">
              <a:lnSpc>
                <a:spcPct val="90000"/>
              </a:lnSpc>
            </a:pPr>
            <a:r>
              <a:rPr lang="en-US" altLang="en-US" sz="2400" smtClean="0"/>
              <a:t>pressure infusers</a:t>
            </a:r>
          </a:p>
          <a:p>
            <a:pPr lvl="1" eaLnBrk="1" hangingPunct="1">
              <a:lnSpc>
                <a:spcPct val="90000"/>
              </a:lnSpc>
            </a:pPr>
            <a:r>
              <a:rPr lang="en-US" altLang="en-US" sz="2400" smtClean="0"/>
              <a:t>blood replacement--universal donor </a:t>
            </a:r>
          </a:p>
          <a:p>
            <a:pPr eaLnBrk="1" hangingPunct="1">
              <a:lnSpc>
                <a:spcPct val="90000"/>
              </a:lnSpc>
            </a:pPr>
            <a:r>
              <a:rPr lang="en-US" altLang="en-US" sz="2800" smtClean="0"/>
              <a:t>Foley </a:t>
            </a:r>
          </a:p>
          <a:p>
            <a:pPr eaLnBrk="1" hangingPunct="1">
              <a:lnSpc>
                <a:spcPct val="90000"/>
              </a:lnSpc>
            </a:pPr>
            <a:r>
              <a:rPr lang="en-US" altLang="en-US" sz="2800" smtClean="0"/>
              <a:t>Frequent reassessment </a:t>
            </a:r>
          </a:p>
          <a:p>
            <a:pPr eaLnBrk="1" hangingPunct="1">
              <a:lnSpc>
                <a:spcPct val="90000"/>
              </a:lnSpc>
            </a:pPr>
            <a:endParaRPr lang="en-US" altLang="en-US" sz="2800" smtClean="0"/>
          </a:p>
          <a:p>
            <a:pPr eaLnBrk="1" hangingPunct="1">
              <a:lnSpc>
                <a:spcPct val="90000"/>
              </a:lnSpc>
            </a:pPr>
            <a:endParaRPr lang="en-US" altLang="en-US" sz="2800" smtClean="0"/>
          </a:p>
        </p:txBody>
      </p:sp>
      <p:sp>
        <p:nvSpPr>
          <p:cNvPr id="5325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en-US" smtClean="0">
                <a:solidFill>
                  <a:srgbClr val="7B9899"/>
                </a:solidFill>
              </a:rPr>
              <a:t>Cardiogenic Shock</a:t>
            </a:r>
          </a:p>
        </p:txBody>
      </p:sp>
      <p:sp>
        <p:nvSpPr>
          <p:cNvPr id="56323" name="Rectangle 3"/>
          <p:cNvSpPr>
            <a:spLocks noGrp="1" noChangeArrowheads="1"/>
          </p:cNvSpPr>
          <p:nvPr>
            <p:ph idx="1"/>
          </p:nvPr>
        </p:nvSpPr>
        <p:spPr/>
        <p:txBody>
          <a:bodyPr/>
          <a:lstStyle/>
          <a:p>
            <a:pPr eaLnBrk="1" hangingPunct="1"/>
            <a:r>
              <a:rPr lang="en-US" altLang="en-US" smtClean="0"/>
              <a:t>Ineffective perfusion caused by inadequate contractility of the cardiac muscles</a:t>
            </a:r>
          </a:p>
          <a:p>
            <a:pPr eaLnBrk="1" hangingPunct="1"/>
            <a:r>
              <a:rPr lang="en-US" altLang="en-US" smtClean="0"/>
              <a:t>Causes include:</a:t>
            </a:r>
          </a:p>
          <a:p>
            <a:pPr lvl="1" eaLnBrk="1" hangingPunct="1"/>
            <a:r>
              <a:rPr lang="en-US" altLang="en-US" smtClean="0"/>
              <a:t>Myocardial infarction</a:t>
            </a:r>
          </a:p>
          <a:p>
            <a:pPr lvl="1" eaLnBrk="1" hangingPunct="1"/>
            <a:r>
              <a:rPr lang="en-US" altLang="en-US" smtClean="0"/>
              <a:t>Dysrhythmias</a:t>
            </a:r>
          </a:p>
          <a:p>
            <a:pPr lvl="1" eaLnBrk="1" hangingPunct="1"/>
            <a:r>
              <a:rPr lang="en-US" altLang="en-US" smtClean="0"/>
              <a:t>Blunt cardiac injury</a:t>
            </a:r>
          </a:p>
        </p:txBody>
      </p:sp>
      <p:sp>
        <p:nvSpPr>
          <p:cNvPr id="5632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pic>
        <p:nvPicPr>
          <p:cNvPr id="49158" name="Picture 6" descr="T:\Documents and Settings\armstral\Local Settings\Temporary Internet Files\Content.IE5\5PNGM37R\MP90014550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319" y="3068960"/>
            <a:ext cx="4421321" cy="29180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1026"/>
          <p:cNvSpPr>
            <a:spLocks noGrp="1" noChangeArrowheads="1"/>
          </p:cNvSpPr>
          <p:nvPr>
            <p:ph type="title"/>
          </p:nvPr>
        </p:nvSpPr>
        <p:spPr>
          <a:xfrm>
            <a:off x="684213" y="260350"/>
            <a:ext cx="7772400" cy="762000"/>
          </a:xfrm>
        </p:spPr>
        <p:txBody>
          <a:bodyPr>
            <a:normAutofit fontScale="90000"/>
          </a:bodyPr>
          <a:lstStyle/>
          <a:p>
            <a:pPr eaLnBrk="1" fontAlgn="auto" hangingPunct="1">
              <a:spcAft>
                <a:spcPts val="0"/>
              </a:spcAft>
              <a:defRPr/>
            </a:pPr>
            <a:r>
              <a:rPr lang="en-US" smtClean="0">
                <a:solidFill>
                  <a:srgbClr val="7B9899"/>
                </a:solidFill>
              </a:rPr>
              <a:t>Interventions</a:t>
            </a:r>
            <a:endParaRPr lang="en-CA" smtClean="0">
              <a:solidFill>
                <a:srgbClr val="7B9899"/>
              </a:solidFill>
            </a:endParaRPr>
          </a:p>
        </p:txBody>
      </p:sp>
      <p:sp>
        <p:nvSpPr>
          <p:cNvPr id="57347" name="Rectangle 1027"/>
          <p:cNvSpPr>
            <a:spLocks noGrp="1" noChangeArrowheads="1"/>
          </p:cNvSpPr>
          <p:nvPr>
            <p:ph idx="1"/>
          </p:nvPr>
        </p:nvSpPr>
        <p:spPr/>
        <p:txBody>
          <a:bodyPr/>
          <a:lstStyle/>
          <a:p>
            <a:pPr eaLnBrk="1" hangingPunct="1"/>
            <a:r>
              <a:rPr lang="en-US" altLang="en-US" smtClean="0"/>
              <a:t>ABCs</a:t>
            </a:r>
          </a:p>
          <a:p>
            <a:pPr eaLnBrk="1" hangingPunct="1"/>
            <a:r>
              <a:rPr lang="en-US" altLang="en-US" smtClean="0"/>
              <a:t>Cardiogenic:</a:t>
            </a:r>
          </a:p>
          <a:p>
            <a:pPr lvl="2" eaLnBrk="1" hangingPunct="1"/>
            <a:r>
              <a:rPr lang="en-US" altLang="en-US" smtClean="0"/>
              <a:t>Cath lab</a:t>
            </a:r>
            <a:r>
              <a:rPr lang="en-US" altLang="en-US" smtClean="0">
                <a:cs typeface="Arial" charset="0"/>
              </a:rPr>
              <a:t>/</a:t>
            </a:r>
            <a:r>
              <a:rPr lang="en-US" altLang="en-US" smtClean="0"/>
              <a:t>fibrinolytics</a:t>
            </a:r>
          </a:p>
          <a:p>
            <a:pPr lvl="2" eaLnBrk="1" hangingPunct="1"/>
            <a:r>
              <a:rPr lang="en-US" altLang="en-US" smtClean="0"/>
              <a:t>Vasopressors</a:t>
            </a:r>
          </a:p>
          <a:p>
            <a:pPr lvl="2" eaLnBrk="1" hangingPunct="1"/>
            <a:r>
              <a:rPr lang="en-US" altLang="en-US" smtClean="0"/>
              <a:t>IABP (art line)</a:t>
            </a:r>
          </a:p>
          <a:p>
            <a:pPr eaLnBrk="1" hangingPunct="1"/>
            <a:endParaRPr lang="en-CA" altLang="en-US" smtClean="0"/>
          </a:p>
        </p:txBody>
      </p:sp>
      <p:sp>
        <p:nvSpPr>
          <p:cNvPr id="5734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smtClean="0"/>
              <a:t>Obstructive Shock</a:t>
            </a:r>
          </a:p>
        </p:txBody>
      </p:sp>
      <p:sp>
        <p:nvSpPr>
          <p:cNvPr id="59395" name="Rectangle 3"/>
          <p:cNvSpPr>
            <a:spLocks noGrp="1" noChangeArrowheads="1"/>
          </p:cNvSpPr>
          <p:nvPr>
            <p:ph sz="half" idx="1"/>
          </p:nvPr>
        </p:nvSpPr>
        <p:spPr/>
        <p:txBody>
          <a:bodyPr/>
          <a:lstStyle/>
          <a:p>
            <a:pPr eaLnBrk="1" hangingPunct="1"/>
            <a:r>
              <a:rPr lang="en-US" altLang="en-US" smtClean="0"/>
              <a:t>Inadequate circulating blood volume due to obstruction or compression of the great veins, aorta, pulmonary arteries, or heart</a:t>
            </a:r>
          </a:p>
        </p:txBody>
      </p:sp>
      <p:sp>
        <p:nvSpPr>
          <p:cNvPr id="2" name="Content Placeholder 1"/>
          <p:cNvSpPr>
            <a:spLocks noGrp="1"/>
          </p:cNvSpPr>
          <p:nvPr>
            <p:ph sz="half" idx="2"/>
          </p:nvPr>
        </p:nvSpPr>
        <p:spPr/>
        <p:txBody>
          <a:bodyPr>
            <a:normAutofit/>
          </a:bodyPr>
          <a:lstStyle/>
          <a:p>
            <a:pPr marL="0" indent="0" eaLnBrk="1" fontAlgn="auto" hangingPunct="1">
              <a:spcAft>
                <a:spcPts val="0"/>
              </a:spcAft>
              <a:buFont typeface="Wingdings 2"/>
              <a:buNone/>
              <a:defRPr/>
            </a:pPr>
            <a:r>
              <a:rPr lang="en-US" dirty="0"/>
              <a:t>Causes include: </a:t>
            </a:r>
          </a:p>
          <a:p>
            <a:pPr marL="274320" indent="-274320" eaLnBrk="1" fontAlgn="auto" hangingPunct="1">
              <a:spcAft>
                <a:spcPts val="0"/>
              </a:spcAft>
              <a:buFont typeface="Wingdings 2"/>
              <a:buChar char=""/>
              <a:defRPr/>
            </a:pPr>
            <a:r>
              <a:rPr lang="en-US" dirty="0"/>
              <a:t>Cardiac </a:t>
            </a:r>
            <a:r>
              <a:rPr lang="en-US" dirty="0" err="1"/>
              <a:t>tamponade</a:t>
            </a:r>
            <a:endParaRPr lang="en-US" dirty="0"/>
          </a:p>
          <a:p>
            <a:pPr marL="274320" indent="-274320" eaLnBrk="1" fontAlgn="auto" hangingPunct="1">
              <a:spcAft>
                <a:spcPts val="0"/>
              </a:spcAft>
              <a:buFont typeface="Wingdings 2"/>
              <a:buChar char=""/>
              <a:defRPr/>
            </a:pPr>
            <a:r>
              <a:rPr lang="en-US" dirty="0"/>
              <a:t>Tension pneumothorax</a:t>
            </a:r>
          </a:p>
          <a:p>
            <a:pPr marL="274320" indent="-274320" eaLnBrk="1" fontAlgn="auto" hangingPunct="1">
              <a:spcAft>
                <a:spcPts val="0"/>
              </a:spcAft>
              <a:buFont typeface="Wingdings 2"/>
              <a:buChar char=""/>
              <a:defRPr/>
            </a:pPr>
            <a:r>
              <a:rPr lang="en-US" dirty="0"/>
              <a:t>Air embolus</a:t>
            </a:r>
          </a:p>
        </p:txBody>
      </p:sp>
      <p:sp>
        <p:nvSpPr>
          <p:cNvPr id="59397"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pic>
        <p:nvPicPr>
          <p:cNvPr id="59398" name="Picture 6" descr="T:\Documents and Settings\armstral\Local Settings\Temporary Internet Files\Content.IE5\A2TVWJU3\MP900227578[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3273425"/>
            <a:ext cx="1903412"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274638"/>
            <a:ext cx="8218488" cy="1143000"/>
          </a:xfrm>
        </p:spPr>
        <p:txBody>
          <a:bodyPr/>
          <a:lstStyle/>
          <a:p>
            <a:pPr algn="ctr" eaLnBrk="1" hangingPunct="1"/>
            <a:r>
              <a:rPr lang="en-US" altLang="en-US" smtClean="0"/>
              <a:t>NENA Core Competencies</a:t>
            </a:r>
          </a:p>
        </p:txBody>
      </p:sp>
      <p:sp>
        <p:nvSpPr>
          <p:cNvPr id="3" name="Content Placeholder 2"/>
          <p:cNvSpPr>
            <a:spLocks noGrp="1"/>
          </p:cNvSpPr>
          <p:nvPr>
            <p:ph idx="1"/>
          </p:nvPr>
        </p:nvSpPr>
        <p:spPr>
          <a:xfrm>
            <a:off x="457200" y="2205038"/>
            <a:ext cx="7467600" cy="3921125"/>
          </a:xfrm>
        </p:spPr>
        <p:txBody>
          <a:bodyPr>
            <a:normAutofit/>
          </a:bodyPr>
          <a:lstStyle/>
          <a:p>
            <a:pPr marL="36576" indent="0" algn="ctr" eaLnBrk="1" fontAlgn="auto" hangingPunct="1">
              <a:spcAft>
                <a:spcPts val="0"/>
              </a:spcAft>
              <a:buFont typeface="Wingdings 2"/>
              <a:buNone/>
              <a:defRPr/>
            </a:pPr>
            <a:r>
              <a:rPr lang="en-US" dirty="0"/>
              <a:t>INITIAL CARDIOVASCULAR ASSESSMENT, INTERVENTION AND MONITORING IS A COMPETENCY </a:t>
            </a:r>
            <a:r>
              <a:rPr lang="en-US" dirty="0">
                <a:solidFill>
                  <a:schemeClr val="accent2">
                    <a:lumMod val="60000"/>
                    <a:lumOff val="40000"/>
                  </a:schemeClr>
                </a:solidFill>
              </a:rPr>
              <a:t>REQUIRED BY ALL EMERGENCY NURSES</a:t>
            </a:r>
          </a:p>
        </p:txBody>
      </p:sp>
      <p:sp>
        <p:nvSpPr>
          <p:cNvPr id="4" name="Footer Placeholder 3"/>
          <p:cNvSpPr>
            <a:spLocks noGrp="1"/>
          </p:cNvSpPr>
          <p:nvPr>
            <p:ph type="ftr" sz="quarter" idx="11"/>
          </p:nvPr>
        </p:nvSpPr>
        <p:spPr/>
        <p:txBody>
          <a:bodyPr/>
          <a:lstStyle/>
          <a:p>
            <a:pPr>
              <a:defRPr/>
            </a:pPr>
            <a:r>
              <a:rPr lang="en-US"/>
              <a:t>City-Wide Emergency Orientation June 2015</a:t>
            </a:r>
            <a:endParaRPr lang="en-CA"/>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1026"/>
          <p:cNvSpPr>
            <a:spLocks noGrp="1" noChangeArrowheads="1"/>
          </p:cNvSpPr>
          <p:nvPr>
            <p:ph type="title"/>
          </p:nvPr>
        </p:nvSpPr>
        <p:spPr>
          <a:xfrm>
            <a:off x="684213" y="260350"/>
            <a:ext cx="7772400" cy="762000"/>
          </a:xfrm>
        </p:spPr>
        <p:txBody>
          <a:bodyPr>
            <a:normAutofit fontScale="90000"/>
          </a:bodyPr>
          <a:lstStyle/>
          <a:p>
            <a:pPr eaLnBrk="1" fontAlgn="auto" hangingPunct="1">
              <a:spcAft>
                <a:spcPts val="0"/>
              </a:spcAft>
              <a:defRPr/>
            </a:pPr>
            <a:r>
              <a:rPr lang="en-US" smtClean="0">
                <a:solidFill>
                  <a:srgbClr val="7B9899"/>
                </a:solidFill>
              </a:rPr>
              <a:t>Interventions</a:t>
            </a:r>
            <a:endParaRPr lang="en-CA" smtClean="0">
              <a:solidFill>
                <a:srgbClr val="7B9899"/>
              </a:solidFill>
            </a:endParaRPr>
          </a:p>
        </p:txBody>
      </p:sp>
      <p:sp>
        <p:nvSpPr>
          <p:cNvPr id="55299" name="Rectangle 1027"/>
          <p:cNvSpPr>
            <a:spLocks noGrp="1" noChangeArrowheads="1"/>
          </p:cNvSpPr>
          <p:nvPr>
            <p:ph idx="1"/>
          </p:nvPr>
        </p:nvSpPr>
        <p:spPr/>
        <p:txBody>
          <a:bodyPr>
            <a:normAutofit/>
          </a:bodyPr>
          <a:lstStyle/>
          <a:p>
            <a:pPr marL="274320" indent="-274320" eaLnBrk="1" fontAlgn="auto" hangingPunct="1">
              <a:spcAft>
                <a:spcPts val="0"/>
              </a:spcAft>
              <a:buFont typeface="Wingdings 2"/>
              <a:buChar char=""/>
              <a:defRPr/>
            </a:pPr>
            <a:r>
              <a:rPr lang="en-US" dirty="0" smtClean="0"/>
              <a:t>Obstructive</a:t>
            </a:r>
          </a:p>
          <a:p>
            <a:pPr marL="822960" lvl="2" indent="-256032" eaLnBrk="1" fontAlgn="auto" hangingPunct="1">
              <a:spcAft>
                <a:spcPts val="0"/>
              </a:spcAft>
              <a:buClr>
                <a:schemeClr val="accent3"/>
              </a:buClr>
              <a:buFont typeface="Wingdings 2"/>
              <a:buChar char=""/>
              <a:defRPr/>
            </a:pPr>
            <a:r>
              <a:rPr lang="en-US" dirty="0" smtClean="0"/>
              <a:t>Thoracotomy</a:t>
            </a:r>
          </a:p>
          <a:p>
            <a:pPr marL="822960" lvl="2" indent="-256032" eaLnBrk="1" fontAlgn="auto" hangingPunct="1">
              <a:spcAft>
                <a:spcPts val="0"/>
              </a:spcAft>
              <a:buClr>
                <a:schemeClr val="accent3"/>
              </a:buClr>
              <a:buFont typeface="Wingdings 2"/>
              <a:buChar char=""/>
              <a:defRPr/>
            </a:pPr>
            <a:r>
              <a:rPr lang="en-US" dirty="0" smtClean="0"/>
              <a:t>Needle </a:t>
            </a:r>
            <a:r>
              <a:rPr lang="en-US" dirty="0" err="1" smtClean="0"/>
              <a:t>thoracentesis</a:t>
            </a:r>
            <a:endParaRPr lang="en-US" dirty="0" smtClean="0"/>
          </a:p>
          <a:p>
            <a:pPr marL="822960" lvl="2" indent="-256032" eaLnBrk="1" fontAlgn="auto" hangingPunct="1">
              <a:spcAft>
                <a:spcPts val="0"/>
              </a:spcAft>
              <a:buClr>
                <a:schemeClr val="accent3"/>
              </a:buClr>
              <a:buFont typeface="Wingdings 2"/>
              <a:buChar char=""/>
              <a:defRPr/>
            </a:pPr>
            <a:r>
              <a:rPr lang="en-US" dirty="0" err="1" smtClean="0"/>
              <a:t>pericardiocentesis</a:t>
            </a:r>
            <a:endParaRPr lang="en-US" dirty="0" smtClean="0"/>
          </a:p>
          <a:p>
            <a:pPr marL="0" indent="0" eaLnBrk="1" fontAlgn="auto" hangingPunct="1">
              <a:spcAft>
                <a:spcPts val="0"/>
              </a:spcAft>
              <a:buFontTx/>
              <a:buNone/>
              <a:defRPr/>
            </a:pPr>
            <a:endParaRPr lang="en-CA" dirty="0" smtClean="0"/>
          </a:p>
        </p:txBody>
      </p:sp>
      <p:sp>
        <p:nvSpPr>
          <p:cNvPr id="6042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Rectangle 1026"/>
          <p:cNvSpPr>
            <a:spLocks noGrp="1" noChangeArrowheads="1"/>
          </p:cNvSpPr>
          <p:nvPr>
            <p:ph type="title"/>
          </p:nvPr>
        </p:nvSpPr>
        <p:spPr>
          <a:xfrm>
            <a:off x="684213" y="260350"/>
            <a:ext cx="7772400" cy="762000"/>
          </a:xfrm>
        </p:spPr>
        <p:txBody>
          <a:bodyPr>
            <a:normAutofit fontScale="90000"/>
          </a:bodyPr>
          <a:lstStyle/>
          <a:p>
            <a:pPr eaLnBrk="1" fontAlgn="auto" hangingPunct="1">
              <a:spcAft>
                <a:spcPts val="0"/>
              </a:spcAft>
              <a:defRPr/>
            </a:pPr>
            <a:r>
              <a:rPr lang="en-US" smtClean="0"/>
              <a:t>Thoracotomy</a:t>
            </a:r>
          </a:p>
        </p:txBody>
      </p:sp>
      <p:pic>
        <p:nvPicPr>
          <p:cNvPr id="61443" name="Picture 1029" descr="http://www.trauma.org/thoracic/images/leftlateral.jpg"/>
          <p:cNvPicPr>
            <a:picLocks noGrp="1" noChangeAspect="1" noChangeArrowheads="1"/>
          </p:cNvPicPr>
          <p:nvPr>
            <p:ph type="clipArt" sz="half" idx="1"/>
          </p:nvPr>
        </p:nvPicPr>
        <p:blipFill>
          <a:blip r:embed="rId2">
            <a:extLst>
              <a:ext uri="{28A0092B-C50C-407E-A947-70E740481C1C}">
                <a14:useLocalDpi xmlns:a14="http://schemas.microsoft.com/office/drawing/2010/main" val="0"/>
              </a:ext>
            </a:extLst>
          </a:blip>
          <a:srcRect/>
          <a:stretch>
            <a:fillRect/>
          </a:stretch>
        </p:blipFill>
        <p:spPr>
          <a:xfrm>
            <a:off x="609600" y="2438400"/>
            <a:ext cx="3810000" cy="2857500"/>
          </a:xfrm>
          <a:noFill/>
        </p:spPr>
      </p:pic>
      <p:pic>
        <p:nvPicPr>
          <p:cNvPr id="61444" name="Picture 1030" descr="http://www.trauma.org/thoracic/images/cardiorrhaphyc.jpg"/>
          <p:cNvPicPr>
            <a:picLocks noGrp="1" noChangeAspect="1" noChangeArrowheads="1"/>
          </p:cNvPicPr>
          <p:nvPr>
            <p:ph type="body" sz="half" idx="2"/>
          </p:nvPr>
        </p:nvPicPr>
        <p:blipFill>
          <a:blip r:embed="rId3">
            <a:extLst>
              <a:ext uri="{28A0092B-C50C-407E-A947-70E740481C1C}">
                <a14:useLocalDpi xmlns:a14="http://schemas.microsoft.com/office/drawing/2010/main" val="0"/>
              </a:ext>
            </a:extLst>
          </a:blip>
          <a:srcRect/>
          <a:stretch>
            <a:fillRect/>
          </a:stretch>
        </p:blipFill>
        <p:spPr>
          <a:xfrm>
            <a:off x="4724400" y="2438400"/>
            <a:ext cx="3810000" cy="2857500"/>
          </a:xfrm>
          <a:noFill/>
        </p:spPr>
      </p:pic>
      <p:sp>
        <p:nvSpPr>
          <p:cNvPr id="6144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1026"/>
          <p:cNvSpPr>
            <a:spLocks noGrp="1" noChangeArrowheads="1"/>
          </p:cNvSpPr>
          <p:nvPr>
            <p:ph type="title"/>
          </p:nvPr>
        </p:nvSpPr>
        <p:spPr>
          <a:xfrm>
            <a:off x="457200" y="274638"/>
            <a:ext cx="7470775" cy="1143000"/>
          </a:xfrm>
        </p:spPr>
        <p:txBody>
          <a:bodyPr/>
          <a:lstStyle/>
          <a:p>
            <a:pPr eaLnBrk="1" hangingPunct="1"/>
            <a:endParaRPr lang="en-CA" altLang="en-US" smtClean="0"/>
          </a:p>
        </p:txBody>
      </p:sp>
      <p:sp>
        <p:nvSpPr>
          <p:cNvPr id="6246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
        <p:nvSpPr>
          <p:cNvPr id="62468" name="Rectangle 1031"/>
          <p:cNvSpPr>
            <a:spLocks noChangeArrowheads="1"/>
          </p:cNvSpPr>
          <p:nvPr/>
        </p:nvSpPr>
        <p:spPr bwMode="auto">
          <a:xfrm>
            <a:off x="3943350" y="2514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pic>
        <p:nvPicPr>
          <p:cNvPr id="62469" name="Picture 1030"/>
          <p:cNvPicPr>
            <a:picLocks noChangeAspect="1" noChangeArrowheads="1"/>
          </p:cNvPicPr>
          <p:nvPr/>
        </p:nvPicPr>
        <p:blipFill>
          <a:blip r:embed="rId2">
            <a:extLst>
              <a:ext uri="{28A0092B-C50C-407E-A947-70E740481C1C}">
                <a14:useLocalDpi xmlns:a14="http://schemas.microsoft.com/office/drawing/2010/main" val="0"/>
              </a:ext>
            </a:extLst>
          </a:blip>
          <a:srcRect l="71779" t="22284" r="5313" b="33246"/>
          <a:stretch>
            <a:fillRect/>
          </a:stretch>
        </p:blipFill>
        <p:spPr bwMode="auto">
          <a:xfrm>
            <a:off x="838200" y="1143000"/>
            <a:ext cx="350996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Rectangle 1033"/>
          <p:cNvSpPr>
            <a:spLocks noChangeArrowheads="1"/>
          </p:cNvSpPr>
          <p:nvPr/>
        </p:nvSpPr>
        <p:spPr bwMode="auto">
          <a:xfrm>
            <a:off x="3714750" y="2786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CA" altLang="en-US"/>
          </a:p>
        </p:txBody>
      </p:sp>
      <p:pic>
        <p:nvPicPr>
          <p:cNvPr id="62471" name="Picture 1032" descr="http://www.trauma.org/thoracic/images/ndecomp.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648200" y="2362200"/>
            <a:ext cx="36195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smtClean="0"/>
              <a:t>Distributive Shock</a:t>
            </a:r>
          </a:p>
        </p:txBody>
      </p:sp>
      <p:sp>
        <p:nvSpPr>
          <p:cNvPr id="148483" name="Rectangle 3"/>
          <p:cNvSpPr>
            <a:spLocks noGrp="1" noChangeArrowheads="1"/>
          </p:cNvSpPr>
          <p:nvPr>
            <p:ph sz="half" idx="1"/>
          </p:nvPr>
        </p:nvSpPr>
        <p:spPr/>
        <p:txBody>
          <a:bodyPr>
            <a:normAutofit/>
          </a:bodyPr>
          <a:lstStyle/>
          <a:p>
            <a:pPr marL="342900" lvl="1" indent="-342900" eaLnBrk="1" fontAlgn="auto" hangingPunct="1">
              <a:spcAft>
                <a:spcPts val="0"/>
              </a:spcAft>
              <a:buClrTx/>
              <a:buSzPct val="85000"/>
              <a:buFont typeface="Wingdings" pitchFamily="2" charset="2"/>
              <a:buBlip>
                <a:blip r:embed="rId3"/>
              </a:buBlip>
              <a:defRPr/>
            </a:pPr>
            <a:r>
              <a:rPr lang="en-US" dirty="0" smtClean="0"/>
              <a:t>Mal-distribution </a:t>
            </a:r>
            <a:r>
              <a:rPr lang="en-US" dirty="0"/>
              <a:t>of blood volume and </a:t>
            </a:r>
            <a:r>
              <a:rPr lang="en-US" dirty="0" smtClean="0"/>
              <a:t>flow </a:t>
            </a:r>
            <a:r>
              <a:rPr lang="en-US" sz="3200" dirty="0" smtClean="0"/>
              <a:t>(extreme dilation or extreme vasoconstriction)</a:t>
            </a:r>
            <a:endParaRPr lang="en-US" dirty="0"/>
          </a:p>
          <a:p>
            <a:pPr marL="274320" indent="-274320" eaLnBrk="1" fontAlgn="auto" hangingPunct="1">
              <a:spcAft>
                <a:spcPts val="0"/>
              </a:spcAft>
              <a:buFont typeface="Wingdings 2"/>
              <a:buChar char=""/>
              <a:defRPr/>
            </a:pPr>
            <a:r>
              <a:rPr lang="en-US" dirty="0"/>
              <a:t>Causes include:</a:t>
            </a:r>
          </a:p>
          <a:p>
            <a:pPr marL="548640" lvl="1" indent="-274320" eaLnBrk="1" fontAlgn="auto" hangingPunct="1">
              <a:spcAft>
                <a:spcPts val="0"/>
              </a:spcAft>
              <a:buFont typeface="Wingdings"/>
              <a:buChar char=""/>
              <a:defRPr/>
            </a:pPr>
            <a:r>
              <a:rPr lang="en-US" dirty="0" smtClean="0"/>
              <a:t>Neurogenic shock</a:t>
            </a:r>
            <a:endParaRPr lang="en-US" dirty="0"/>
          </a:p>
          <a:p>
            <a:pPr marL="548640" lvl="1" indent="-274320" eaLnBrk="1" fontAlgn="auto" hangingPunct="1">
              <a:spcAft>
                <a:spcPts val="0"/>
              </a:spcAft>
              <a:buFont typeface="Wingdings"/>
              <a:buChar char=""/>
              <a:defRPr/>
            </a:pPr>
            <a:r>
              <a:rPr lang="en-US" dirty="0"/>
              <a:t>Anaphylaxis</a:t>
            </a:r>
          </a:p>
          <a:p>
            <a:pPr marL="548640" lvl="1" indent="-274320" eaLnBrk="1" fontAlgn="auto" hangingPunct="1">
              <a:spcAft>
                <a:spcPts val="0"/>
              </a:spcAft>
              <a:buFont typeface="Wingdings"/>
              <a:buChar char=""/>
              <a:defRPr/>
            </a:pPr>
            <a:r>
              <a:rPr lang="en-US" dirty="0"/>
              <a:t>Sepsis</a:t>
            </a:r>
          </a:p>
        </p:txBody>
      </p:sp>
      <p:pic>
        <p:nvPicPr>
          <p:cNvPr id="63492" name="Picture 6" descr="T:\Documents and Settings\armstral\Local Settings\Temporary Internet Files\Content.IE5\HU6JE3GY\MP900386077[1].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479925" y="1600200"/>
            <a:ext cx="3232150" cy="4525963"/>
          </a:xfrm>
          <a:noFill/>
        </p:spPr>
      </p:pic>
      <p:sp>
        <p:nvSpPr>
          <p:cNvPr id="6349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6" name="Rectangle 1026"/>
          <p:cNvSpPr>
            <a:spLocks noGrp="1" noChangeArrowheads="1"/>
          </p:cNvSpPr>
          <p:nvPr>
            <p:ph type="title"/>
          </p:nvPr>
        </p:nvSpPr>
        <p:spPr>
          <a:xfrm>
            <a:off x="684213" y="260350"/>
            <a:ext cx="7772400" cy="762000"/>
          </a:xfrm>
        </p:spPr>
        <p:txBody>
          <a:bodyPr>
            <a:normAutofit fontScale="90000"/>
          </a:bodyPr>
          <a:lstStyle/>
          <a:p>
            <a:pPr eaLnBrk="1" fontAlgn="auto" hangingPunct="1">
              <a:spcAft>
                <a:spcPts val="0"/>
              </a:spcAft>
              <a:defRPr/>
            </a:pPr>
            <a:r>
              <a:rPr lang="en-US" smtClean="0">
                <a:solidFill>
                  <a:srgbClr val="7B9899"/>
                </a:solidFill>
              </a:rPr>
              <a:t>Interventions</a:t>
            </a:r>
            <a:endParaRPr lang="en-CA" smtClean="0">
              <a:solidFill>
                <a:srgbClr val="7B9899"/>
              </a:solidFill>
            </a:endParaRPr>
          </a:p>
        </p:txBody>
      </p:sp>
      <p:sp>
        <p:nvSpPr>
          <p:cNvPr id="64515" name="Rectangle 1027"/>
          <p:cNvSpPr>
            <a:spLocks noGrp="1" noChangeArrowheads="1"/>
          </p:cNvSpPr>
          <p:nvPr>
            <p:ph idx="1"/>
          </p:nvPr>
        </p:nvSpPr>
        <p:spPr/>
        <p:txBody>
          <a:bodyPr/>
          <a:lstStyle/>
          <a:p>
            <a:pPr eaLnBrk="1" hangingPunct="1"/>
            <a:r>
              <a:rPr lang="en-US" altLang="en-US" smtClean="0"/>
              <a:t>Distributive</a:t>
            </a:r>
          </a:p>
          <a:p>
            <a:pPr lvl="2" eaLnBrk="1" hangingPunct="1"/>
            <a:r>
              <a:rPr lang="en-US" altLang="en-US" sz="3200" smtClean="0"/>
              <a:t>vasopressors</a:t>
            </a:r>
          </a:p>
          <a:p>
            <a:pPr lvl="2" eaLnBrk="1" hangingPunct="1"/>
            <a:r>
              <a:rPr lang="en-US" altLang="en-US" sz="3200" smtClean="0"/>
              <a:t>antihistamine, </a:t>
            </a:r>
          </a:p>
          <a:p>
            <a:pPr lvl="3" eaLnBrk="1" hangingPunct="1"/>
            <a:r>
              <a:rPr lang="en-US" altLang="en-US" sz="2800" smtClean="0"/>
              <a:t>H2 blockers</a:t>
            </a:r>
            <a:endParaRPr lang="en-CA" altLang="en-US" sz="2800" smtClean="0"/>
          </a:p>
          <a:p>
            <a:pPr lvl="2" eaLnBrk="1" hangingPunct="1"/>
            <a:r>
              <a:rPr lang="en-US" altLang="en-US" sz="3200" smtClean="0"/>
              <a:t>antibiotics</a:t>
            </a:r>
          </a:p>
          <a:p>
            <a:pPr lvl="2" eaLnBrk="1" hangingPunct="1"/>
            <a:r>
              <a:rPr lang="en-US" altLang="en-US" sz="3200" smtClean="0"/>
              <a:t>supportive</a:t>
            </a:r>
            <a:endParaRPr lang="en-CA" altLang="en-US" sz="3200" smtClean="0"/>
          </a:p>
          <a:p>
            <a:pPr eaLnBrk="1" hangingPunct="1"/>
            <a:endParaRPr lang="en-US" altLang="en-US" smtClean="0"/>
          </a:p>
        </p:txBody>
      </p:sp>
      <p:sp>
        <p:nvSpPr>
          <p:cNvPr id="6451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pic>
        <p:nvPicPr>
          <p:cNvPr id="64517" name="Picture 1030" descr="boy-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905000"/>
            <a:ext cx="3009900" cy="3733800"/>
          </a:xfrm>
          <a:prstGeom prst="rect">
            <a:avLst/>
          </a:prstGeom>
          <a:noFill/>
          <a:ln>
            <a:noFill/>
          </a:ln>
          <a:effectLst>
            <a:outerShdw dist="25400" dir="16979900" algn="ctr" rotWithShape="0">
              <a:srgbClr val="80808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050"/>
          <p:cNvSpPr>
            <a:spLocks noGrp="1" noChangeArrowheads="1"/>
          </p:cNvSpPr>
          <p:nvPr>
            <p:ph type="title"/>
          </p:nvPr>
        </p:nvSpPr>
        <p:spPr>
          <a:xfrm>
            <a:off x="684213" y="188913"/>
            <a:ext cx="7772400" cy="762000"/>
          </a:xfrm>
        </p:spPr>
        <p:txBody>
          <a:bodyPr>
            <a:normAutofit fontScale="90000"/>
          </a:bodyPr>
          <a:lstStyle/>
          <a:p>
            <a:pPr eaLnBrk="1" fontAlgn="auto" hangingPunct="1">
              <a:spcAft>
                <a:spcPts val="0"/>
              </a:spcAft>
              <a:defRPr/>
            </a:pPr>
            <a:r>
              <a:rPr lang="en-US" smtClean="0">
                <a:solidFill>
                  <a:srgbClr val="7B9899"/>
                </a:solidFill>
              </a:rPr>
              <a:t>Anaphylaxis</a:t>
            </a:r>
            <a:endParaRPr lang="en-CA" smtClean="0">
              <a:solidFill>
                <a:srgbClr val="7B9899"/>
              </a:solidFill>
            </a:endParaRPr>
          </a:p>
        </p:txBody>
      </p:sp>
      <p:sp>
        <p:nvSpPr>
          <p:cNvPr id="65539" name="Rectangle 2051"/>
          <p:cNvSpPr>
            <a:spLocks noGrp="1" noChangeArrowheads="1"/>
          </p:cNvSpPr>
          <p:nvPr>
            <p:ph idx="1"/>
          </p:nvPr>
        </p:nvSpPr>
        <p:spPr/>
        <p:txBody>
          <a:bodyPr/>
          <a:lstStyle/>
          <a:p>
            <a:pPr eaLnBrk="1" hangingPunct="1"/>
            <a:r>
              <a:rPr lang="en-US" altLang="en-US" sz="2800" smtClean="0"/>
              <a:t>Local immune response becomes systemic </a:t>
            </a:r>
          </a:p>
          <a:p>
            <a:pPr eaLnBrk="1" hangingPunct="1"/>
            <a:r>
              <a:rPr lang="en-US" altLang="en-US" sz="2800" smtClean="0"/>
              <a:t>Treatment guidelines on arrest cart</a:t>
            </a:r>
          </a:p>
          <a:p>
            <a:pPr lvl="1" eaLnBrk="1" hangingPunct="1"/>
            <a:r>
              <a:rPr lang="en-US" altLang="en-US" sz="2400" smtClean="0"/>
              <a:t>anaphylaxis kit in  bottom drawer</a:t>
            </a:r>
          </a:p>
          <a:p>
            <a:pPr eaLnBrk="1" hangingPunct="1"/>
            <a:r>
              <a:rPr lang="en-US" altLang="en-US" sz="2800" smtClean="0"/>
              <a:t>Epinephrine</a:t>
            </a:r>
          </a:p>
          <a:p>
            <a:pPr eaLnBrk="1" hangingPunct="1"/>
            <a:r>
              <a:rPr lang="en-US" altLang="en-US" sz="2800" smtClean="0"/>
              <a:t>Benadryl</a:t>
            </a:r>
          </a:p>
          <a:p>
            <a:pPr eaLnBrk="1" hangingPunct="1"/>
            <a:r>
              <a:rPr lang="en-US" altLang="en-US" sz="2800" smtClean="0"/>
              <a:t>Ventolin, Steroids, H2 blockers (ranitidine)</a:t>
            </a:r>
          </a:p>
          <a:p>
            <a:pPr eaLnBrk="1" hangingPunct="1"/>
            <a:endParaRPr lang="en-US" altLang="en-US" sz="2800" smtClean="0"/>
          </a:p>
          <a:p>
            <a:pPr eaLnBrk="1" hangingPunct="1"/>
            <a:r>
              <a:rPr lang="en-US" altLang="en-US" sz="2800" smtClean="0"/>
              <a:t>Observation</a:t>
            </a:r>
          </a:p>
          <a:p>
            <a:pPr eaLnBrk="1" hangingPunct="1"/>
            <a:endParaRPr lang="en-CA" altLang="en-US" sz="2800" smtClean="0"/>
          </a:p>
        </p:txBody>
      </p:sp>
      <p:sp>
        <p:nvSpPr>
          <p:cNvPr id="6554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457200" y="274638"/>
            <a:ext cx="8362950" cy="1143000"/>
          </a:xfrm>
        </p:spPr>
        <p:txBody>
          <a:bodyPr/>
          <a:lstStyle/>
          <a:p>
            <a:pPr algn="ctr" eaLnBrk="1" hangingPunct="1"/>
            <a:r>
              <a:rPr lang="en-US" altLang="en-US" sz="5400" smtClean="0"/>
              <a:t>SEPSIS</a:t>
            </a:r>
          </a:p>
        </p:txBody>
      </p:sp>
      <p:pic>
        <p:nvPicPr>
          <p:cNvPr id="66563"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23850" y="1379538"/>
            <a:ext cx="8496300" cy="4786312"/>
          </a:xfrm>
        </p:spPr>
      </p:pic>
      <p:sp>
        <p:nvSpPr>
          <p:cNvPr id="6656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pic>
        <p:nvPicPr>
          <p:cNvPr id="5" name="Picture 4"/>
          <p:cNvPicPr>
            <a:picLocks noChangeAspect="1"/>
          </p:cNvPicPr>
          <p:nvPr/>
        </p:nvPicPr>
        <p:blipFill>
          <a:blip r:embed="rId3"/>
          <a:stretch>
            <a:fillRect/>
          </a:stretch>
        </p:blipFill>
        <p:spPr>
          <a:xfrm>
            <a:off x="5219700" y="3933825"/>
            <a:ext cx="3454400" cy="1838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pPr algn="ctr" eaLnBrk="1" hangingPunct="1"/>
            <a:r>
              <a:rPr lang="en-US" altLang="en-US" smtClean="0">
                <a:solidFill>
                  <a:srgbClr val="7B9899"/>
                </a:solidFill>
              </a:rPr>
              <a:t>SIRS CRITERIA</a:t>
            </a:r>
          </a:p>
        </p:txBody>
      </p:sp>
      <p:sp>
        <p:nvSpPr>
          <p:cNvPr id="67587" name="Content Placeholder 2"/>
          <p:cNvSpPr>
            <a:spLocks noGrp="1"/>
          </p:cNvSpPr>
          <p:nvPr>
            <p:ph idx="1"/>
          </p:nvPr>
        </p:nvSpPr>
        <p:spPr/>
        <p:txBody>
          <a:bodyPr/>
          <a:lstStyle/>
          <a:p>
            <a:pPr eaLnBrk="1" hangingPunct="1"/>
            <a:r>
              <a:rPr lang="en-US" altLang="en-US" smtClean="0"/>
              <a:t>SIRS (Systemic Inflammatory Response Syndrome)</a:t>
            </a:r>
          </a:p>
          <a:p>
            <a:pPr eaLnBrk="1" hangingPunct="1"/>
            <a:r>
              <a:rPr lang="en-US" altLang="en-US" smtClean="0"/>
              <a:t>Suspected source of infection</a:t>
            </a:r>
          </a:p>
        </p:txBody>
      </p:sp>
      <p:sp>
        <p:nvSpPr>
          <p:cNvPr id="6758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26"/>
          <p:cNvSpPr>
            <a:spLocks noGrp="1" noChangeArrowheads="1"/>
          </p:cNvSpPr>
          <p:nvPr>
            <p:ph type="title"/>
          </p:nvPr>
        </p:nvSpPr>
        <p:spPr>
          <a:xfrm>
            <a:off x="684213" y="260350"/>
            <a:ext cx="7772400" cy="762000"/>
          </a:xfrm>
        </p:spPr>
        <p:txBody>
          <a:bodyPr>
            <a:normAutofit fontScale="90000"/>
          </a:bodyPr>
          <a:lstStyle/>
          <a:p>
            <a:pPr eaLnBrk="1" fontAlgn="auto" hangingPunct="1">
              <a:spcAft>
                <a:spcPts val="0"/>
              </a:spcAft>
              <a:defRPr/>
            </a:pPr>
            <a:r>
              <a:rPr lang="en-US" smtClean="0">
                <a:solidFill>
                  <a:srgbClr val="7B9899"/>
                </a:solidFill>
              </a:rPr>
              <a:t>SEPSIS</a:t>
            </a:r>
            <a:endParaRPr lang="en-CA" smtClean="0">
              <a:solidFill>
                <a:srgbClr val="7B9899"/>
              </a:solidFill>
            </a:endParaRPr>
          </a:p>
        </p:txBody>
      </p:sp>
      <p:sp>
        <p:nvSpPr>
          <p:cNvPr id="68611" name="Rectangle 1027"/>
          <p:cNvSpPr>
            <a:spLocks noGrp="1" noChangeArrowheads="1"/>
          </p:cNvSpPr>
          <p:nvPr>
            <p:ph idx="1"/>
          </p:nvPr>
        </p:nvSpPr>
        <p:spPr/>
        <p:txBody>
          <a:bodyPr/>
          <a:lstStyle/>
          <a:p>
            <a:pPr eaLnBrk="1" hangingPunct="1"/>
            <a:r>
              <a:rPr lang="en-US" altLang="en-US" smtClean="0"/>
              <a:t>Recognize infectious complaints</a:t>
            </a:r>
          </a:p>
          <a:p>
            <a:pPr lvl="1" eaLnBrk="1" hangingPunct="1"/>
            <a:r>
              <a:rPr lang="en-US" altLang="en-US" b="1" smtClean="0"/>
              <a:t>Temperature, VS, LOC </a:t>
            </a:r>
          </a:p>
          <a:p>
            <a:pPr lvl="1" eaLnBrk="1" hangingPunct="1"/>
            <a:r>
              <a:rPr lang="en-US" altLang="en-US" b="1" smtClean="0"/>
              <a:t>(sepsis screening tool)</a:t>
            </a:r>
          </a:p>
          <a:p>
            <a:pPr eaLnBrk="1" hangingPunct="1"/>
            <a:r>
              <a:rPr lang="en-US" altLang="en-US" smtClean="0"/>
              <a:t>Fluids</a:t>
            </a:r>
          </a:p>
          <a:p>
            <a:pPr eaLnBrk="1" hangingPunct="1"/>
            <a:r>
              <a:rPr lang="en-US" altLang="en-US" smtClean="0"/>
              <a:t>Early ABX</a:t>
            </a:r>
          </a:p>
          <a:p>
            <a:pPr eaLnBrk="1" hangingPunct="1"/>
            <a:r>
              <a:rPr lang="en-US" altLang="en-US" smtClean="0"/>
              <a:t>Cultures, labs, lactate</a:t>
            </a:r>
          </a:p>
          <a:p>
            <a:pPr eaLnBrk="1" hangingPunct="1"/>
            <a:r>
              <a:rPr lang="en-US" altLang="en-US" smtClean="0"/>
              <a:t>Vasopressors: norepinephrine vs dopamine</a:t>
            </a:r>
          </a:p>
        </p:txBody>
      </p:sp>
      <p:sp>
        <p:nvSpPr>
          <p:cNvPr id="6861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63272" cy="850106"/>
          </a:xfrm>
        </p:spPr>
        <p:txBody>
          <a:bodyPr/>
          <a:lstStyle/>
          <a:p>
            <a:pPr algn="ctr"/>
            <a:r>
              <a:rPr lang="en-US" dirty="0" smtClean="0"/>
              <a:t>Sepsis Continuum</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26012167"/>
              </p:ext>
            </p:extLst>
          </p:nvPr>
        </p:nvGraphicFramePr>
        <p:xfrm>
          <a:off x="457200" y="1196752"/>
          <a:ext cx="8291264" cy="518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pPr>
              <a:defRPr/>
            </a:pPr>
            <a:r>
              <a:rPr lang="en-US" smtClean="0"/>
              <a:t>City-Wide Emergency Orientation June 2015</a:t>
            </a:r>
            <a:endParaRPr lang="en-CA"/>
          </a:p>
        </p:txBody>
      </p:sp>
    </p:spTree>
    <p:extLst>
      <p:ext uri="{BB962C8B-B14F-4D97-AF65-F5344CB8AC3E}">
        <p14:creationId xmlns:p14="http://schemas.microsoft.com/office/powerpoint/2010/main" val="3914708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4"/>
          <p:cNvSpPr>
            <a:spLocks noGrp="1"/>
          </p:cNvSpPr>
          <p:nvPr>
            <p:ph type="title"/>
          </p:nvPr>
        </p:nvSpPr>
        <p:spPr>
          <a:xfrm>
            <a:off x="457200" y="274638"/>
            <a:ext cx="8218488" cy="1143000"/>
          </a:xfrm>
        </p:spPr>
        <p:txBody>
          <a:bodyPr/>
          <a:lstStyle/>
          <a:p>
            <a:pPr algn="ctr" eaLnBrk="1" hangingPunct="1"/>
            <a:r>
              <a:rPr lang="en-US" altLang="en-US" smtClean="0"/>
              <a:t>NENA Core Competencies</a:t>
            </a:r>
          </a:p>
        </p:txBody>
      </p:sp>
      <p:sp>
        <p:nvSpPr>
          <p:cNvPr id="3" name="Content Placeholder 2"/>
          <p:cNvSpPr>
            <a:spLocks noGrp="1"/>
          </p:cNvSpPr>
          <p:nvPr>
            <p:ph sz="half" idx="1"/>
          </p:nvPr>
        </p:nvSpPr>
        <p:spPr/>
        <p:txBody>
          <a:bodyPr>
            <a:normAutofit fontScale="85000" lnSpcReduction="20000"/>
          </a:bodyPr>
          <a:lstStyle/>
          <a:p>
            <a:pPr marL="420624" indent="-384048" eaLnBrk="1" fontAlgn="auto" hangingPunct="1">
              <a:spcAft>
                <a:spcPts val="0"/>
              </a:spcAft>
              <a:buFont typeface="Wingdings 2"/>
              <a:buChar char=""/>
              <a:defRPr/>
            </a:pPr>
            <a:r>
              <a:rPr lang="en-US" dirty="0">
                <a:solidFill>
                  <a:schemeClr val="accent2">
                    <a:lumMod val="60000"/>
                    <a:lumOff val="40000"/>
                  </a:schemeClr>
                </a:solidFill>
              </a:rPr>
              <a:t>Assessment and knowledge of interventions </a:t>
            </a:r>
            <a:r>
              <a:rPr lang="en-US" dirty="0"/>
              <a:t>for Acute Coronary Syndromes</a:t>
            </a:r>
          </a:p>
          <a:p>
            <a:pPr marL="420624" indent="-384048" eaLnBrk="1" fontAlgn="auto" hangingPunct="1">
              <a:spcAft>
                <a:spcPts val="0"/>
              </a:spcAft>
              <a:buFont typeface="Wingdings 2"/>
              <a:buChar char=""/>
              <a:defRPr/>
            </a:pPr>
            <a:r>
              <a:rPr lang="en-US" dirty="0"/>
              <a:t>Basic </a:t>
            </a:r>
            <a:r>
              <a:rPr lang="en-US" dirty="0">
                <a:solidFill>
                  <a:schemeClr val="accent2">
                    <a:lumMod val="60000"/>
                    <a:lumOff val="40000"/>
                  </a:schemeClr>
                </a:solidFill>
              </a:rPr>
              <a:t>cardiac monitoring </a:t>
            </a:r>
            <a:r>
              <a:rPr lang="en-US" dirty="0"/>
              <a:t>and interpretation</a:t>
            </a:r>
          </a:p>
          <a:p>
            <a:pPr marL="420624" indent="-384048" eaLnBrk="1" fontAlgn="auto" hangingPunct="1">
              <a:spcAft>
                <a:spcPts val="0"/>
              </a:spcAft>
              <a:buFont typeface="Wingdings 2"/>
              <a:buChar char=""/>
              <a:defRPr/>
            </a:pPr>
            <a:r>
              <a:rPr lang="en-US" dirty="0"/>
              <a:t>Perform and </a:t>
            </a:r>
            <a:r>
              <a:rPr lang="en-US" dirty="0">
                <a:solidFill>
                  <a:schemeClr val="accent2">
                    <a:lumMod val="60000"/>
                    <a:lumOff val="40000"/>
                  </a:schemeClr>
                </a:solidFill>
              </a:rPr>
              <a:t>interpret 12 and 15/16 lead ECG’s</a:t>
            </a:r>
          </a:p>
          <a:p>
            <a:pPr marL="420624" indent="-384048" eaLnBrk="1" fontAlgn="auto" hangingPunct="1">
              <a:spcAft>
                <a:spcPts val="0"/>
              </a:spcAft>
              <a:buFont typeface="Wingdings 2"/>
              <a:buChar char=""/>
              <a:defRPr/>
            </a:pPr>
            <a:r>
              <a:rPr lang="en-US" dirty="0"/>
              <a:t>Knowledge of </a:t>
            </a:r>
            <a:r>
              <a:rPr lang="en-US" dirty="0" err="1">
                <a:solidFill>
                  <a:schemeClr val="accent2">
                    <a:lumMod val="60000"/>
                    <a:lumOff val="40000"/>
                  </a:schemeClr>
                </a:solidFill>
              </a:rPr>
              <a:t>Fibrinolytic</a:t>
            </a:r>
            <a:r>
              <a:rPr lang="en-US" dirty="0">
                <a:solidFill>
                  <a:schemeClr val="accent2">
                    <a:lumMod val="60000"/>
                    <a:lumOff val="40000"/>
                  </a:schemeClr>
                </a:solidFill>
              </a:rPr>
              <a:t> </a:t>
            </a:r>
            <a:r>
              <a:rPr lang="en-US" dirty="0" smtClean="0">
                <a:solidFill>
                  <a:schemeClr val="accent2">
                    <a:lumMod val="60000"/>
                    <a:lumOff val="40000"/>
                  </a:schemeClr>
                </a:solidFill>
              </a:rPr>
              <a:t>protocols</a:t>
            </a:r>
          </a:p>
          <a:p>
            <a:pPr marL="420624" indent="-384048" eaLnBrk="1" fontAlgn="auto" hangingPunct="1">
              <a:spcAft>
                <a:spcPts val="0"/>
              </a:spcAft>
              <a:buFont typeface="Wingdings 2"/>
              <a:buChar char=""/>
              <a:defRPr/>
            </a:pPr>
            <a:r>
              <a:rPr lang="en-US" dirty="0"/>
              <a:t>Knowledge of </a:t>
            </a:r>
            <a:r>
              <a:rPr lang="en-US" dirty="0">
                <a:solidFill>
                  <a:schemeClr val="accent2">
                    <a:lumMod val="60000"/>
                    <a:lumOff val="40000"/>
                  </a:schemeClr>
                </a:solidFill>
              </a:rPr>
              <a:t>Targeted Temperature Management protocols</a:t>
            </a:r>
          </a:p>
          <a:p>
            <a:pPr marL="420624" indent="-384048" eaLnBrk="1" fontAlgn="auto" hangingPunct="1">
              <a:spcAft>
                <a:spcPts val="0"/>
              </a:spcAft>
              <a:buFont typeface="Wingdings 2"/>
              <a:buChar char=""/>
              <a:defRPr/>
            </a:pPr>
            <a:endParaRPr lang="en-US" dirty="0"/>
          </a:p>
          <a:p>
            <a:pPr marL="420624" indent="-384048" eaLnBrk="1" fontAlgn="auto" hangingPunct="1">
              <a:spcAft>
                <a:spcPts val="0"/>
              </a:spcAft>
              <a:buFont typeface="Wingdings 2"/>
              <a:buChar char=""/>
              <a:defRPr/>
            </a:pPr>
            <a:endParaRPr lang="en-US" dirty="0"/>
          </a:p>
        </p:txBody>
      </p:sp>
      <p:sp>
        <p:nvSpPr>
          <p:cNvPr id="6" name="Content Placeholder 5"/>
          <p:cNvSpPr>
            <a:spLocks noGrp="1"/>
          </p:cNvSpPr>
          <p:nvPr>
            <p:ph sz="half" idx="2"/>
          </p:nvPr>
        </p:nvSpPr>
        <p:spPr/>
        <p:txBody>
          <a:bodyPr>
            <a:normAutofit fontScale="85000" lnSpcReduction="20000"/>
          </a:bodyPr>
          <a:lstStyle/>
          <a:p>
            <a:pPr marL="420624" indent="-384048" eaLnBrk="1" fontAlgn="auto" hangingPunct="1">
              <a:spcAft>
                <a:spcPts val="0"/>
              </a:spcAft>
              <a:buFont typeface="Wingdings 2"/>
              <a:buChar char=""/>
              <a:defRPr/>
            </a:pPr>
            <a:r>
              <a:rPr lang="en-US" dirty="0" smtClean="0"/>
              <a:t>Perform </a:t>
            </a:r>
            <a:r>
              <a:rPr lang="en-US" dirty="0"/>
              <a:t>and/or assist with </a:t>
            </a:r>
            <a:r>
              <a:rPr lang="en-US" dirty="0">
                <a:solidFill>
                  <a:schemeClr val="accent2">
                    <a:lumMod val="60000"/>
                    <a:lumOff val="40000"/>
                  </a:schemeClr>
                </a:solidFill>
              </a:rPr>
              <a:t>defibrillation, </a:t>
            </a:r>
            <a:r>
              <a:rPr lang="en-US" dirty="0" err="1">
                <a:solidFill>
                  <a:schemeClr val="accent2">
                    <a:lumMod val="60000"/>
                    <a:lumOff val="40000"/>
                  </a:schemeClr>
                </a:solidFill>
              </a:rPr>
              <a:t>cardioversion</a:t>
            </a:r>
            <a:r>
              <a:rPr lang="en-US" dirty="0">
                <a:solidFill>
                  <a:schemeClr val="accent2">
                    <a:lumMod val="60000"/>
                    <a:lumOff val="40000"/>
                  </a:schemeClr>
                </a:solidFill>
              </a:rPr>
              <a:t> and external pacing</a:t>
            </a:r>
          </a:p>
          <a:p>
            <a:pPr marL="420624" indent="-384048" eaLnBrk="1" fontAlgn="auto" hangingPunct="1">
              <a:spcAft>
                <a:spcPts val="0"/>
              </a:spcAft>
              <a:buFont typeface="Wingdings 2"/>
              <a:buChar char=""/>
              <a:defRPr/>
            </a:pPr>
            <a:r>
              <a:rPr lang="en-US" dirty="0"/>
              <a:t> Assist with </a:t>
            </a:r>
            <a:r>
              <a:rPr lang="en-US" dirty="0" err="1">
                <a:solidFill>
                  <a:schemeClr val="accent2">
                    <a:lumMod val="60000"/>
                    <a:lumOff val="40000"/>
                  </a:schemeClr>
                </a:solidFill>
              </a:rPr>
              <a:t>pericardiocentesis</a:t>
            </a:r>
            <a:endParaRPr lang="en-US" dirty="0">
              <a:solidFill>
                <a:schemeClr val="accent2">
                  <a:lumMod val="60000"/>
                  <a:lumOff val="40000"/>
                </a:schemeClr>
              </a:solidFill>
            </a:endParaRPr>
          </a:p>
          <a:p>
            <a:pPr marL="420624" indent="-384048" eaLnBrk="1" fontAlgn="auto" hangingPunct="1">
              <a:spcAft>
                <a:spcPts val="0"/>
              </a:spcAft>
              <a:buFont typeface="Wingdings 2"/>
              <a:buChar char=""/>
              <a:defRPr/>
            </a:pPr>
            <a:r>
              <a:rPr lang="en-US" dirty="0"/>
              <a:t>Knowledge and interventions related to </a:t>
            </a:r>
            <a:r>
              <a:rPr lang="en-US" dirty="0">
                <a:solidFill>
                  <a:schemeClr val="accent2">
                    <a:lumMod val="60000"/>
                    <a:lumOff val="40000"/>
                  </a:schemeClr>
                </a:solidFill>
              </a:rPr>
              <a:t>pharmacology</a:t>
            </a:r>
            <a:r>
              <a:rPr lang="en-US" dirty="0"/>
              <a:t> and protocols for the cardiovascular system (i.e. </a:t>
            </a:r>
            <a:r>
              <a:rPr lang="en-US" dirty="0" err="1"/>
              <a:t>antiarrhythmics</a:t>
            </a:r>
            <a:r>
              <a:rPr lang="en-US" dirty="0"/>
              <a:t>, </a:t>
            </a:r>
            <a:r>
              <a:rPr lang="en-US" dirty="0" err="1"/>
              <a:t>antihypertensives</a:t>
            </a:r>
            <a:r>
              <a:rPr lang="en-US" dirty="0"/>
              <a:t>, vasopressors, inotropes)</a:t>
            </a:r>
          </a:p>
          <a:p>
            <a:pPr marL="420624" indent="-384048" eaLnBrk="1" fontAlgn="auto" hangingPunct="1">
              <a:spcAft>
                <a:spcPts val="0"/>
              </a:spcAft>
              <a:buFont typeface="Wingdings 2"/>
              <a:buChar char=""/>
              <a:defRPr/>
            </a:pPr>
            <a:endParaRPr lang="en-US" dirty="0"/>
          </a:p>
        </p:txBody>
      </p:sp>
      <p:sp>
        <p:nvSpPr>
          <p:cNvPr id="4" name="Footer Placeholder 3"/>
          <p:cNvSpPr>
            <a:spLocks noGrp="1"/>
          </p:cNvSpPr>
          <p:nvPr>
            <p:ph type="ftr" sz="quarter" idx="11"/>
          </p:nvPr>
        </p:nvSpPr>
        <p:spPr/>
        <p:txBody>
          <a:bodyPr/>
          <a:lstStyle/>
          <a:p>
            <a:pPr>
              <a:defRPr/>
            </a:pPr>
            <a:r>
              <a:rPr lang="en-US"/>
              <a:t>City-Wide Emergency Orientation June 2015</a:t>
            </a:r>
            <a:endParaRPr lang="en-CA"/>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26"/>
          <p:cNvSpPr>
            <a:spLocks noGrp="1" noChangeArrowheads="1"/>
          </p:cNvSpPr>
          <p:nvPr>
            <p:ph type="title"/>
          </p:nvPr>
        </p:nvSpPr>
        <p:spPr>
          <a:xfrm>
            <a:off x="611188" y="260350"/>
            <a:ext cx="7772400" cy="768350"/>
          </a:xfrm>
        </p:spPr>
        <p:txBody>
          <a:bodyPr>
            <a:normAutofit fontScale="90000"/>
          </a:bodyPr>
          <a:lstStyle/>
          <a:p>
            <a:pPr algn="ctr" eaLnBrk="1" fontAlgn="auto" hangingPunct="1">
              <a:spcAft>
                <a:spcPts val="0"/>
              </a:spcAft>
              <a:defRPr/>
            </a:pPr>
            <a:r>
              <a:rPr lang="en-US" dirty="0" smtClean="0">
                <a:solidFill>
                  <a:srgbClr val="7B9899"/>
                </a:solidFill>
              </a:rPr>
              <a:t>Treatments for Septic Shock</a:t>
            </a:r>
          </a:p>
        </p:txBody>
      </p:sp>
      <p:sp>
        <p:nvSpPr>
          <p:cNvPr id="69635" name="Rectangle 1027"/>
          <p:cNvSpPr>
            <a:spLocks noGrp="1" noChangeArrowheads="1"/>
          </p:cNvSpPr>
          <p:nvPr>
            <p:ph idx="1"/>
          </p:nvPr>
        </p:nvSpPr>
        <p:spPr>
          <a:xfrm>
            <a:off x="468313" y="1700213"/>
            <a:ext cx="8207375" cy="4776787"/>
          </a:xfrm>
        </p:spPr>
        <p:txBody>
          <a:bodyPr/>
          <a:lstStyle/>
          <a:p>
            <a:pPr eaLnBrk="1" hangingPunct="1"/>
            <a:r>
              <a:rPr lang="en-US" altLang="en-US" dirty="0" smtClean="0"/>
              <a:t>ABCs—CPR</a:t>
            </a:r>
          </a:p>
          <a:p>
            <a:pPr eaLnBrk="1" hangingPunct="1"/>
            <a:r>
              <a:rPr lang="en-US" altLang="en-US" dirty="0" smtClean="0"/>
              <a:t>Get the physician and notify the Charge Nurse</a:t>
            </a:r>
          </a:p>
          <a:p>
            <a:pPr eaLnBrk="1" hangingPunct="1"/>
            <a:r>
              <a:rPr lang="en-US" altLang="en-US" dirty="0" smtClean="0"/>
              <a:t>Oxygen therapy</a:t>
            </a:r>
          </a:p>
          <a:p>
            <a:pPr eaLnBrk="1" hangingPunct="1"/>
            <a:r>
              <a:rPr lang="en-US" altLang="en-US" dirty="0" smtClean="0"/>
              <a:t>Establish IV/RL x 2 &amp; Early Antibiotics!!!</a:t>
            </a:r>
          </a:p>
          <a:p>
            <a:pPr eaLnBrk="1" hangingPunct="1"/>
            <a:r>
              <a:rPr lang="en-US" altLang="en-US" dirty="0" smtClean="0"/>
              <a:t>Foley to ensure tissue perfusion.</a:t>
            </a:r>
          </a:p>
          <a:p>
            <a:pPr eaLnBrk="1" hangingPunct="1"/>
            <a:r>
              <a:rPr lang="en-US" altLang="en-US" dirty="0" smtClean="0"/>
              <a:t>Frequent reassessment </a:t>
            </a:r>
          </a:p>
          <a:p>
            <a:pPr eaLnBrk="1" hangingPunct="1"/>
            <a:r>
              <a:rPr lang="en-US" altLang="en-US" dirty="0" smtClean="0"/>
              <a:t>Goal is to prevent irreversible shock</a:t>
            </a:r>
          </a:p>
          <a:p>
            <a:pPr eaLnBrk="1" hangingPunct="1"/>
            <a:endParaRPr lang="en-US" altLang="en-US" dirty="0" smtClean="0"/>
          </a:p>
          <a:p>
            <a:pPr eaLnBrk="1" hangingPunct="1"/>
            <a:endParaRPr lang="en-US" altLang="en-US" dirty="0" smtClean="0"/>
          </a:p>
        </p:txBody>
      </p:sp>
      <p:sp>
        <p:nvSpPr>
          <p:cNvPr id="6963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1026"/>
          <p:cNvSpPr>
            <a:spLocks noGrp="1" noChangeArrowheads="1"/>
          </p:cNvSpPr>
          <p:nvPr>
            <p:ph type="ctrTitle"/>
          </p:nvPr>
        </p:nvSpPr>
        <p:spPr>
          <a:extLst/>
        </p:spPr>
        <p:txBody>
          <a:bodyPr>
            <a:normAutofit/>
          </a:bodyPr>
          <a:lstStyle/>
          <a:p>
            <a:pPr eaLnBrk="1" fontAlgn="auto" hangingPunct="1">
              <a:spcAft>
                <a:spcPts val="0"/>
              </a:spcAft>
              <a:defRPr/>
            </a:pPr>
            <a:r>
              <a:rPr smtClean="0"/>
              <a:t>Chest Pain </a:t>
            </a:r>
          </a:p>
        </p:txBody>
      </p:sp>
      <p:sp>
        <p:nvSpPr>
          <p:cNvPr id="71683" name="Rectangle 1027"/>
          <p:cNvSpPr>
            <a:spLocks noGrp="1" noChangeArrowheads="1"/>
          </p:cNvSpPr>
          <p:nvPr>
            <p:ph type="subTitle" idx="1"/>
          </p:nvPr>
        </p:nvSpPr>
        <p:spPr>
          <a:xfrm>
            <a:off x="433388" y="1544638"/>
            <a:ext cx="6480175" cy="1752600"/>
          </a:xfrm>
        </p:spPr>
        <p:txBody>
          <a:bodyPr/>
          <a:lstStyle/>
          <a:p>
            <a:pPr eaLnBrk="1" hangingPunct="1"/>
            <a:endParaRPr lang="en-CA" altLang="en-US" smtClean="0"/>
          </a:p>
        </p:txBody>
      </p:sp>
      <p:sp>
        <p:nvSpPr>
          <p:cNvPr id="71684"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412776"/>
            <a:ext cx="3024336" cy="4544768"/>
          </a:xfrm>
          <a:prstGeom prst="rect">
            <a:avLst/>
          </a:prstGeom>
          <a:ln>
            <a:noFill/>
          </a:ln>
          <a:effectLst>
            <a:softEdge rad="112500"/>
          </a:effectLst>
        </p:spPr>
      </p:pic>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684213" y="260350"/>
            <a:ext cx="7772400" cy="762000"/>
          </a:xfrm>
        </p:spPr>
        <p:txBody>
          <a:bodyPr>
            <a:normAutofit fontScale="90000"/>
          </a:bodyPr>
          <a:lstStyle/>
          <a:p>
            <a:pPr eaLnBrk="1" fontAlgn="auto" hangingPunct="1">
              <a:spcAft>
                <a:spcPts val="0"/>
              </a:spcAft>
              <a:defRPr/>
            </a:pPr>
            <a:r>
              <a:rPr lang="en-US" smtClean="0">
                <a:solidFill>
                  <a:srgbClr val="7B9899"/>
                </a:solidFill>
              </a:rPr>
              <a:t>Chest Pain Differential Diagnosis</a:t>
            </a:r>
          </a:p>
        </p:txBody>
      </p:sp>
      <p:sp>
        <p:nvSpPr>
          <p:cNvPr id="72707" name="Rectangle 3"/>
          <p:cNvSpPr>
            <a:spLocks noGrp="1" noChangeArrowheads="1"/>
          </p:cNvSpPr>
          <p:nvPr>
            <p:ph idx="1"/>
          </p:nvPr>
        </p:nvSpPr>
        <p:spPr>
          <a:xfrm>
            <a:off x="457200" y="1268413"/>
            <a:ext cx="8002588" cy="5113337"/>
          </a:xfrm>
        </p:spPr>
        <p:txBody>
          <a:bodyPr/>
          <a:lstStyle/>
          <a:p>
            <a:pPr eaLnBrk="1" hangingPunct="1"/>
            <a:r>
              <a:rPr lang="en-US" altLang="en-US" sz="2800" dirty="0" smtClean="0"/>
              <a:t>Three System Approach!!</a:t>
            </a:r>
          </a:p>
          <a:p>
            <a:pPr eaLnBrk="1" hangingPunct="1"/>
            <a:r>
              <a:rPr lang="en-US" altLang="en-US" sz="2800" dirty="0" smtClean="0"/>
              <a:t>ACS:  Acute Coronary Syndrome</a:t>
            </a:r>
          </a:p>
          <a:p>
            <a:pPr lvl="1" eaLnBrk="1" hangingPunct="1"/>
            <a:r>
              <a:rPr lang="en-US" altLang="en-US" sz="2400" dirty="0" smtClean="0"/>
              <a:t>Ischemic\</a:t>
            </a:r>
            <a:r>
              <a:rPr lang="en-US" altLang="en-US" sz="2400" dirty="0" err="1" smtClean="0"/>
              <a:t>anginal</a:t>
            </a:r>
            <a:r>
              <a:rPr lang="en-US" altLang="en-US" sz="2400" dirty="0" smtClean="0"/>
              <a:t>\myocardial infarction </a:t>
            </a:r>
          </a:p>
          <a:p>
            <a:pPr eaLnBrk="1" hangingPunct="1"/>
            <a:r>
              <a:rPr lang="en-US" altLang="en-US" sz="2800" dirty="0" smtClean="0"/>
              <a:t>Pericarditis</a:t>
            </a:r>
          </a:p>
          <a:p>
            <a:pPr eaLnBrk="1" hangingPunct="1"/>
            <a:r>
              <a:rPr lang="en-US" altLang="en-US" sz="2800" dirty="0" smtClean="0"/>
              <a:t>Dissecting aortic aneurysm</a:t>
            </a:r>
          </a:p>
          <a:p>
            <a:pPr eaLnBrk="1" hangingPunct="1"/>
            <a:r>
              <a:rPr lang="en-US" altLang="en-US" sz="2800" dirty="0" smtClean="0"/>
              <a:t>Esophageal disorders </a:t>
            </a:r>
          </a:p>
          <a:p>
            <a:pPr eaLnBrk="1" hangingPunct="1"/>
            <a:r>
              <a:rPr lang="en-US" altLang="en-US" sz="2800" dirty="0" smtClean="0"/>
              <a:t>Musculoskeletal</a:t>
            </a:r>
          </a:p>
          <a:p>
            <a:pPr eaLnBrk="1" hangingPunct="1"/>
            <a:r>
              <a:rPr lang="en-US" altLang="en-US" sz="2800" dirty="0" smtClean="0"/>
              <a:t>Anxiety </a:t>
            </a:r>
          </a:p>
          <a:p>
            <a:pPr eaLnBrk="1" hangingPunct="1"/>
            <a:r>
              <a:rPr lang="en-US" altLang="en-US" sz="2800" dirty="0" smtClean="0"/>
              <a:t>Post cocaine ingestion </a:t>
            </a:r>
          </a:p>
          <a:p>
            <a:pPr eaLnBrk="1" hangingPunct="1"/>
            <a:r>
              <a:rPr lang="en-US" altLang="en-US" sz="2800" dirty="0" smtClean="0"/>
              <a:t>Postop CABG</a:t>
            </a:r>
          </a:p>
        </p:txBody>
      </p:sp>
      <p:sp>
        <p:nvSpPr>
          <p:cNvPr id="7270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anim calcmode="lin" valueType="num">
                                      <p:cBhvr additive="base">
                                        <p:cTn id="7" dur="500" fill="hold"/>
                                        <p:tgtEl>
                                          <p:spTgt spid="727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27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2707">
                                            <p:txEl>
                                              <p:pRg st="1" end="1"/>
                                            </p:txEl>
                                          </p:spTgt>
                                        </p:tgtEl>
                                        <p:attrNameLst>
                                          <p:attrName>style.visibility</p:attrName>
                                        </p:attrNameLst>
                                      </p:cBhvr>
                                      <p:to>
                                        <p:strVal val="visible"/>
                                      </p:to>
                                    </p:set>
                                    <p:anim calcmode="lin" valueType="num">
                                      <p:cBhvr additive="base">
                                        <p:cTn id="13" dur="500" fill="hold"/>
                                        <p:tgtEl>
                                          <p:spTgt spid="7270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270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2707">
                                            <p:txEl>
                                              <p:pRg st="2" end="2"/>
                                            </p:txEl>
                                          </p:spTgt>
                                        </p:tgtEl>
                                        <p:attrNameLst>
                                          <p:attrName>style.visibility</p:attrName>
                                        </p:attrNameLst>
                                      </p:cBhvr>
                                      <p:to>
                                        <p:strVal val="visible"/>
                                      </p:to>
                                    </p:set>
                                    <p:anim calcmode="lin" valueType="num">
                                      <p:cBhvr additive="base">
                                        <p:cTn id="17" dur="500" fill="hold"/>
                                        <p:tgtEl>
                                          <p:spTgt spid="7270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270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2707">
                                            <p:txEl>
                                              <p:pRg st="3" end="3"/>
                                            </p:txEl>
                                          </p:spTgt>
                                        </p:tgtEl>
                                        <p:attrNameLst>
                                          <p:attrName>style.visibility</p:attrName>
                                        </p:attrNameLst>
                                      </p:cBhvr>
                                      <p:to>
                                        <p:strVal val="visible"/>
                                      </p:to>
                                    </p:set>
                                    <p:anim calcmode="lin" valueType="num">
                                      <p:cBhvr additive="base">
                                        <p:cTn id="23" dur="500" fill="hold"/>
                                        <p:tgtEl>
                                          <p:spTgt spid="7270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270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2707">
                                            <p:txEl>
                                              <p:pRg st="4" end="4"/>
                                            </p:txEl>
                                          </p:spTgt>
                                        </p:tgtEl>
                                        <p:attrNameLst>
                                          <p:attrName>style.visibility</p:attrName>
                                        </p:attrNameLst>
                                      </p:cBhvr>
                                      <p:to>
                                        <p:strVal val="visible"/>
                                      </p:to>
                                    </p:set>
                                    <p:anim calcmode="lin" valueType="num">
                                      <p:cBhvr additive="base">
                                        <p:cTn id="29" dur="500" fill="hold"/>
                                        <p:tgtEl>
                                          <p:spTgt spid="72707">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270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2707">
                                            <p:txEl>
                                              <p:pRg st="5" end="5"/>
                                            </p:txEl>
                                          </p:spTgt>
                                        </p:tgtEl>
                                        <p:attrNameLst>
                                          <p:attrName>style.visibility</p:attrName>
                                        </p:attrNameLst>
                                      </p:cBhvr>
                                      <p:to>
                                        <p:strVal val="visible"/>
                                      </p:to>
                                    </p:set>
                                    <p:anim calcmode="lin" valueType="num">
                                      <p:cBhvr additive="base">
                                        <p:cTn id="35" dur="500" fill="hold"/>
                                        <p:tgtEl>
                                          <p:spTgt spid="72707">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270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2707">
                                            <p:txEl>
                                              <p:pRg st="6" end="6"/>
                                            </p:txEl>
                                          </p:spTgt>
                                        </p:tgtEl>
                                        <p:attrNameLst>
                                          <p:attrName>style.visibility</p:attrName>
                                        </p:attrNameLst>
                                      </p:cBhvr>
                                      <p:to>
                                        <p:strVal val="visible"/>
                                      </p:to>
                                    </p:set>
                                    <p:anim calcmode="lin" valueType="num">
                                      <p:cBhvr additive="base">
                                        <p:cTn id="41" dur="500" fill="hold"/>
                                        <p:tgtEl>
                                          <p:spTgt spid="72707">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270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72707">
                                            <p:txEl>
                                              <p:pRg st="7" end="7"/>
                                            </p:txEl>
                                          </p:spTgt>
                                        </p:tgtEl>
                                        <p:attrNameLst>
                                          <p:attrName>style.visibility</p:attrName>
                                        </p:attrNameLst>
                                      </p:cBhvr>
                                      <p:to>
                                        <p:strVal val="visible"/>
                                      </p:to>
                                    </p:set>
                                    <p:anim calcmode="lin" valueType="num">
                                      <p:cBhvr additive="base">
                                        <p:cTn id="47" dur="500" fill="hold"/>
                                        <p:tgtEl>
                                          <p:spTgt spid="72707">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270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72707">
                                            <p:txEl>
                                              <p:pRg st="8" end="8"/>
                                            </p:txEl>
                                          </p:spTgt>
                                        </p:tgtEl>
                                        <p:attrNameLst>
                                          <p:attrName>style.visibility</p:attrName>
                                        </p:attrNameLst>
                                      </p:cBhvr>
                                      <p:to>
                                        <p:strVal val="visible"/>
                                      </p:to>
                                    </p:set>
                                    <p:anim calcmode="lin" valueType="num">
                                      <p:cBhvr additive="base">
                                        <p:cTn id="53" dur="500" fill="hold"/>
                                        <p:tgtEl>
                                          <p:spTgt spid="72707">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7270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2707">
                                            <p:txEl>
                                              <p:pRg st="9" end="9"/>
                                            </p:txEl>
                                          </p:spTgt>
                                        </p:tgtEl>
                                        <p:attrNameLst>
                                          <p:attrName>style.visibility</p:attrName>
                                        </p:attrNameLst>
                                      </p:cBhvr>
                                      <p:to>
                                        <p:strVal val="visible"/>
                                      </p:to>
                                    </p:set>
                                    <p:anim calcmode="lin" valueType="num">
                                      <p:cBhvr additive="base">
                                        <p:cTn id="59" dur="500" fill="hold"/>
                                        <p:tgtEl>
                                          <p:spTgt spid="72707">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270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684213" y="333375"/>
            <a:ext cx="7772400" cy="762000"/>
          </a:xfrm>
        </p:spPr>
        <p:txBody>
          <a:bodyPr>
            <a:normAutofit fontScale="90000"/>
          </a:bodyPr>
          <a:lstStyle/>
          <a:p>
            <a:pPr eaLnBrk="1" fontAlgn="auto" hangingPunct="1">
              <a:spcAft>
                <a:spcPts val="0"/>
              </a:spcAft>
              <a:defRPr/>
            </a:pPr>
            <a:r>
              <a:rPr lang="en-US" smtClean="0">
                <a:solidFill>
                  <a:srgbClr val="7B9899"/>
                </a:solidFill>
              </a:rPr>
              <a:t>ACS</a:t>
            </a:r>
          </a:p>
        </p:txBody>
      </p:sp>
      <p:sp>
        <p:nvSpPr>
          <p:cNvPr id="73731" name="Rectangle 3"/>
          <p:cNvSpPr>
            <a:spLocks noGrp="1" noChangeArrowheads="1"/>
          </p:cNvSpPr>
          <p:nvPr>
            <p:ph idx="1"/>
          </p:nvPr>
        </p:nvSpPr>
        <p:spPr/>
        <p:txBody>
          <a:bodyPr/>
          <a:lstStyle/>
          <a:p>
            <a:pPr eaLnBrk="1" hangingPunct="1">
              <a:lnSpc>
                <a:spcPct val="110000"/>
              </a:lnSpc>
            </a:pPr>
            <a:r>
              <a:rPr lang="en-US" altLang="en-US" sz="2800" smtClean="0"/>
              <a:t>Acute Coronary Syndrome</a:t>
            </a:r>
            <a:endParaRPr lang="en-US" altLang="en-US" sz="1800" smtClean="0"/>
          </a:p>
          <a:p>
            <a:pPr lvl="3" eaLnBrk="1" hangingPunct="1">
              <a:lnSpc>
                <a:spcPct val="110000"/>
              </a:lnSpc>
            </a:pPr>
            <a:r>
              <a:rPr lang="en-US" altLang="en-US" sz="1800" smtClean="0"/>
              <a:t>Definition</a:t>
            </a:r>
          </a:p>
          <a:p>
            <a:pPr lvl="3" eaLnBrk="1" hangingPunct="1">
              <a:lnSpc>
                <a:spcPct val="110000"/>
              </a:lnSpc>
            </a:pPr>
            <a:r>
              <a:rPr lang="en-US" altLang="en-US" sz="1800" smtClean="0"/>
              <a:t>Pathophysiology</a:t>
            </a:r>
          </a:p>
          <a:p>
            <a:pPr eaLnBrk="1" hangingPunct="1">
              <a:lnSpc>
                <a:spcPct val="110000"/>
              </a:lnSpc>
            </a:pPr>
            <a:r>
              <a:rPr lang="en-US" altLang="en-US" sz="2800" smtClean="0"/>
              <a:t>ACS Medical Directive</a:t>
            </a:r>
            <a:endParaRPr lang="en-US" altLang="en-US" sz="2000" smtClean="0"/>
          </a:p>
          <a:p>
            <a:pPr eaLnBrk="1" hangingPunct="1">
              <a:lnSpc>
                <a:spcPct val="110000"/>
              </a:lnSpc>
            </a:pPr>
            <a:r>
              <a:rPr lang="en-US" altLang="en-US" sz="2800" smtClean="0"/>
              <a:t>Interventions, Treatment, and Therapies</a:t>
            </a:r>
            <a:endParaRPr lang="en-US" altLang="en-US" sz="2000" smtClean="0"/>
          </a:p>
          <a:p>
            <a:pPr lvl="1" eaLnBrk="1" hangingPunct="1">
              <a:lnSpc>
                <a:spcPct val="110000"/>
              </a:lnSpc>
            </a:pPr>
            <a:r>
              <a:rPr lang="en-US" altLang="en-US" sz="2400" smtClean="0"/>
              <a:t>ACS Drug Considerations </a:t>
            </a:r>
          </a:p>
          <a:p>
            <a:pPr lvl="1" eaLnBrk="1" hangingPunct="1">
              <a:lnSpc>
                <a:spcPct val="110000"/>
              </a:lnSpc>
            </a:pPr>
            <a:r>
              <a:rPr lang="en-US" altLang="en-US" sz="2400" smtClean="0"/>
              <a:t>PTCA</a:t>
            </a:r>
          </a:p>
          <a:p>
            <a:pPr lvl="1" eaLnBrk="1" hangingPunct="1">
              <a:lnSpc>
                <a:spcPct val="110000"/>
              </a:lnSpc>
            </a:pPr>
            <a:r>
              <a:rPr lang="en-US" altLang="en-US" sz="2400" smtClean="0"/>
              <a:t>Fibrinolytic therapy (TNKase)</a:t>
            </a:r>
          </a:p>
        </p:txBody>
      </p:sp>
      <p:sp>
        <p:nvSpPr>
          <p:cNvPr id="7373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advTm="27728"/>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57200" y="274638"/>
            <a:ext cx="8291513" cy="1143000"/>
          </a:xfrm>
        </p:spPr>
        <p:txBody>
          <a:bodyPr/>
          <a:lstStyle/>
          <a:p>
            <a:pPr algn="ctr" eaLnBrk="1" hangingPunct="1"/>
            <a:r>
              <a:rPr lang="en-US" altLang="en-US" smtClean="0">
                <a:solidFill>
                  <a:srgbClr val="7B9899"/>
                </a:solidFill>
              </a:rPr>
              <a:t>Acute Coronary Syndrome</a:t>
            </a:r>
          </a:p>
        </p:txBody>
      </p:sp>
      <p:sp>
        <p:nvSpPr>
          <p:cNvPr id="74755" name="Rectangle 3"/>
          <p:cNvSpPr>
            <a:spLocks noGrp="1" noChangeArrowheads="1"/>
          </p:cNvSpPr>
          <p:nvPr>
            <p:ph idx="1"/>
          </p:nvPr>
        </p:nvSpPr>
        <p:spPr/>
        <p:txBody>
          <a:bodyPr/>
          <a:lstStyle/>
          <a:p>
            <a:pPr eaLnBrk="1" hangingPunct="1">
              <a:defRPr/>
            </a:pPr>
            <a:r>
              <a:rPr lang="en-US" altLang="en-US" dirty="0" smtClean="0"/>
              <a:t>This syndrome includes cardiac events previously referred to </a:t>
            </a:r>
            <a:r>
              <a:rPr lang="en-US" altLang="en-US" dirty="0" smtClean="0">
                <a:solidFill>
                  <a:schemeClr val="accent2">
                    <a:lumMod val="60000"/>
                    <a:lumOff val="40000"/>
                  </a:schemeClr>
                </a:solidFill>
              </a:rPr>
              <a:t>as unstable angina</a:t>
            </a:r>
            <a:r>
              <a:rPr lang="en-US" altLang="en-US" dirty="0" smtClean="0"/>
              <a:t>, </a:t>
            </a:r>
            <a:r>
              <a:rPr lang="en-US" altLang="en-US" dirty="0" smtClean="0">
                <a:solidFill>
                  <a:schemeClr val="accent5">
                    <a:lumMod val="60000"/>
                    <a:lumOff val="40000"/>
                  </a:schemeClr>
                </a:solidFill>
              </a:rPr>
              <a:t>non ST segment elevation myocardial infarction (MI)</a:t>
            </a:r>
            <a:r>
              <a:rPr lang="en-US" altLang="en-US" dirty="0" smtClean="0"/>
              <a:t>, and </a:t>
            </a:r>
            <a:r>
              <a:rPr lang="en-US" altLang="en-US" dirty="0" smtClean="0">
                <a:solidFill>
                  <a:schemeClr val="accent1">
                    <a:lumMod val="75000"/>
                  </a:schemeClr>
                </a:solidFill>
              </a:rPr>
              <a:t>ST segment elevation myocardial infarction (MI)</a:t>
            </a:r>
          </a:p>
          <a:p>
            <a:pPr eaLnBrk="1" hangingPunct="1">
              <a:defRPr/>
            </a:pPr>
            <a:r>
              <a:rPr lang="en-US" altLang="en-US" dirty="0" smtClean="0"/>
              <a:t>Includes Q wave MI and non Q wave MI</a:t>
            </a:r>
          </a:p>
        </p:txBody>
      </p:sp>
      <p:sp>
        <p:nvSpPr>
          <p:cNvPr id="7475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advTm="23296"/>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91264" cy="1143000"/>
          </a:xfrm>
        </p:spPr>
        <p:txBody>
          <a:bodyPr/>
          <a:lstStyle/>
          <a:p>
            <a:pPr algn="ctr"/>
            <a:r>
              <a:rPr lang="en-US" dirty="0" smtClean="0">
                <a:solidFill>
                  <a:schemeClr val="accent2"/>
                </a:solidFill>
              </a:rPr>
              <a:t>Unstable Angina</a:t>
            </a:r>
            <a:endParaRPr lang="en-US" dirty="0">
              <a:solidFill>
                <a:schemeClr val="accent2"/>
              </a:solidFill>
            </a:endParaRPr>
          </a:p>
        </p:txBody>
      </p:sp>
      <p:sp>
        <p:nvSpPr>
          <p:cNvPr id="3" name="Content Placeholder 2"/>
          <p:cNvSpPr>
            <a:spLocks noGrp="1"/>
          </p:cNvSpPr>
          <p:nvPr>
            <p:ph idx="1"/>
          </p:nvPr>
        </p:nvSpPr>
        <p:spPr>
          <a:xfrm>
            <a:off x="457200" y="1600200"/>
            <a:ext cx="8147248" cy="4525963"/>
          </a:xfrm>
        </p:spPr>
        <p:txBody>
          <a:bodyPr/>
          <a:lstStyle/>
          <a:p>
            <a:r>
              <a:rPr lang="en-US" dirty="0" smtClean="0"/>
              <a:t>unexpected chest pain, and usually occurs while resting.</a:t>
            </a:r>
          </a:p>
          <a:p>
            <a:r>
              <a:rPr lang="en-US" dirty="0" smtClean="0"/>
              <a:t>Most common cause is reduced blood flow to the heart muscle because the coronary arteries are narrowed by fatty buildups (atherosclerosis)</a:t>
            </a:r>
          </a:p>
          <a:p>
            <a:r>
              <a:rPr lang="en-US" dirty="0" smtClean="0"/>
              <a:t>can rupture causing injury to the coronary blood vessel resulting in blood clotting which blocks the flow of blood to the heart muscle.</a:t>
            </a:r>
            <a:endParaRPr lang="en-US" dirty="0"/>
          </a:p>
        </p:txBody>
      </p:sp>
      <p:sp>
        <p:nvSpPr>
          <p:cNvPr id="4" name="Footer Placeholder 3"/>
          <p:cNvSpPr>
            <a:spLocks noGrp="1"/>
          </p:cNvSpPr>
          <p:nvPr>
            <p:ph type="ftr" sz="quarter" idx="11"/>
          </p:nvPr>
        </p:nvSpPr>
        <p:spPr/>
        <p:txBody>
          <a:bodyPr/>
          <a:lstStyle/>
          <a:p>
            <a:pPr>
              <a:defRPr/>
            </a:pPr>
            <a:r>
              <a:rPr lang="en-US" smtClean="0"/>
              <a:t>City-Wide Emergency Orientation June 2015</a:t>
            </a:r>
            <a:endParaRPr lang="en-CA"/>
          </a:p>
        </p:txBody>
      </p:sp>
    </p:spTree>
    <p:extLst>
      <p:ext uri="{BB962C8B-B14F-4D97-AF65-F5344CB8AC3E}">
        <p14:creationId xmlns:p14="http://schemas.microsoft.com/office/powerpoint/2010/main" val="38101565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36712"/>
            <a:ext cx="8291264" cy="1008112"/>
          </a:xfrm>
        </p:spPr>
        <p:txBody>
          <a:bodyPr/>
          <a:lstStyle/>
          <a:p>
            <a:pPr algn="ctr"/>
            <a:r>
              <a:rPr lang="en-US" dirty="0">
                <a:solidFill>
                  <a:schemeClr val="accent2"/>
                </a:solidFill>
              </a:rPr>
              <a:t>Symptoms of Unstable Angina </a:t>
            </a:r>
            <a:r>
              <a:rPr lang="en-US" dirty="0"/>
              <a:t/>
            </a:r>
            <a:br>
              <a:rPr lang="en-US" dirty="0"/>
            </a:br>
            <a:endParaRPr lang="en-US" dirty="0"/>
          </a:p>
        </p:txBody>
      </p:sp>
      <p:sp>
        <p:nvSpPr>
          <p:cNvPr id="3" name="Content Placeholder 2"/>
          <p:cNvSpPr>
            <a:spLocks noGrp="1"/>
          </p:cNvSpPr>
          <p:nvPr>
            <p:ph idx="1"/>
          </p:nvPr>
        </p:nvSpPr>
        <p:spPr>
          <a:xfrm>
            <a:off x="457200" y="1600200"/>
            <a:ext cx="8219256" cy="4525963"/>
          </a:xfrm>
        </p:spPr>
        <p:txBody>
          <a:bodyPr/>
          <a:lstStyle/>
          <a:p>
            <a:endParaRPr lang="en-US" dirty="0" smtClean="0"/>
          </a:p>
          <a:p>
            <a:r>
              <a:rPr lang="en-US" sz="2400" dirty="0" smtClean="0"/>
              <a:t>    </a:t>
            </a:r>
            <a:r>
              <a:rPr lang="en-US" sz="2800" dirty="0" smtClean="0"/>
              <a:t>Often occurs at rest </a:t>
            </a:r>
          </a:p>
          <a:p>
            <a:r>
              <a:rPr lang="en-US" sz="2800" dirty="0"/>
              <a:t> </a:t>
            </a:r>
            <a:r>
              <a:rPr lang="en-US" sz="2800" dirty="0" smtClean="0"/>
              <a:t>   Comes as a surprise</a:t>
            </a:r>
          </a:p>
          <a:p>
            <a:r>
              <a:rPr lang="en-US" sz="2800" dirty="0" smtClean="0"/>
              <a:t>    May last longer than stable angina</a:t>
            </a:r>
          </a:p>
          <a:p>
            <a:r>
              <a:rPr lang="en-US" sz="2800" dirty="0" smtClean="0"/>
              <a:t>    Rest or medicine usually do not help relieve it</a:t>
            </a:r>
          </a:p>
          <a:p>
            <a:r>
              <a:rPr lang="en-US" sz="2800" dirty="0" smtClean="0"/>
              <a:t>    May get worse over time</a:t>
            </a:r>
          </a:p>
          <a:p>
            <a:r>
              <a:rPr lang="en-US" sz="2800" dirty="0" smtClean="0"/>
              <a:t>    Can lead to a heart attack</a:t>
            </a:r>
          </a:p>
          <a:p>
            <a:pPr marL="36512" indent="0">
              <a:buNone/>
            </a:pPr>
            <a:endParaRPr lang="en-US" sz="2800" dirty="0"/>
          </a:p>
          <a:p>
            <a:pPr marL="36512" indent="0">
              <a:buNone/>
            </a:pPr>
            <a:r>
              <a:rPr lang="en-US" sz="1600" dirty="0" smtClean="0"/>
              <a:t>http://www.uptodate.com/contents/classification-of-unstable-angina-and-non-st-elevation-myocardial-infarction</a:t>
            </a:r>
            <a:endParaRPr lang="en-US" sz="1600" dirty="0"/>
          </a:p>
        </p:txBody>
      </p:sp>
      <p:sp>
        <p:nvSpPr>
          <p:cNvPr id="4" name="Footer Placeholder 3"/>
          <p:cNvSpPr>
            <a:spLocks noGrp="1"/>
          </p:cNvSpPr>
          <p:nvPr>
            <p:ph type="ftr" sz="quarter" idx="11"/>
          </p:nvPr>
        </p:nvSpPr>
        <p:spPr/>
        <p:txBody>
          <a:bodyPr/>
          <a:lstStyle/>
          <a:p>
            <a:pPr>
              <a:defRPr/>
            </a:pPr>
            <a:r>
              <a:rPr lang="en-US" dirty="0" smtClean="0"/>
              <a:t>City-Wide Emergency Orientation June 2015</a:t>
            </a:r>
            <a:endParaRPr lang="en-CA" dirty="0"/>
          </a:p>
        </p:txBody>
      </p:sp>
    </p:spTree>
    <p:extLst>
      <p:ext uri="{BB962C8B-B14F-4D97-AF65-F5344CB8AC3E}">
        <p14:creationId xmlns:p14="http://schemas.microsoft.com/office/powerpoint/2010/main" val="36836833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03232" cy="1143000"/>
          </a:xfrm>
        </p:spPr>
        <p:txBody>
          <a:bodyPr/>
          <a:lstStyle/>
          <a:p>
            <a:pPr algn="ctr"/>
            <a:r>
              <a:rPr lang="en-US" dirty="0" smtClean="0">
                <a:solidFill>
                  <a:schemeClr val="accent3">
                    <a:lumMod val="60000"/>
                    <a:lumOff val="40000"/>
                  </a:schemeClr>
                </a:solidFill>
              </a:rPr>
              <a:t>NSTEMI</a:t>
            </a:r>
            <a:endParaRPr lang="en-US" dirty="0">
              <a:solidFill>
                <a:schemeClr val="accent3">
                  <a:lumMod val="60000"/>
                  <a:lumOff val="40000"/>
                </a:schemeClr>
              </a:solidFill>
            </a:endParaRPr>
          </a:p>
        </p:txBody>
      </p:sp>
      <p:sp>
        <p:nvSpPr>
          <p:cNvPr id="3" name="Content Placeholder 2"/>
          <p:cNvSpPr>
            <a:spLocks noGrp="1"/>
          </p:cNvSpPr>
          <p:nvPr>
            <p:ph idx="1"/>
          </p:nvPr>
        </p:nvSpPr>
        <p:spPr>
          <a:xfrm>
            <a:off x="457200" y="1600200"/>
            <a:ext cx="8003232" cy="4525963"/>
          </a:xfrm>
        </p:spPr>
        <p:txBody>
          <a:bodyPr/>
          <a:lstStyle/>
          <a:p>
            <a:r>
              <a:rPr lang="en-US" dirty="0" smtClean="0"/>
              <a:t>This is a Myocardial Infarction</a:t>
            </a:r>
          </a:p>
          <a:p>
            <a:r>
              <a:rPr lang="en-US" dirty="0" smtClean="0"/>
              <a:t>“Development of heart muscle necrosis </a:t>
            </a:r>
            <a:r>
              <a:rPr lang="en-US" dirty="0" smtClean="0">
                <a:solidFill>
                  <a:schemeClr val="accent2"/>
                </a:solidFill>
              </a:rPr>
              <a:t>without the ECG change of ST-segment elevation</a:t>
            </a:r>
            <a:r>
              <a:rPr lang="en-US" dirty="0" smtClean="0"/>
              <a:t>, resulting from an acute interruption of blood supply to a part of the heart and can be demonstrated by an elevation of cardiac markers (CK-MB or troponin) in the blood.” </a:t>
            </a:r>
            <a:endParaRPr lang="en-US" dirty="0"/>
          </a:p>
        </p:txBody>
      </p:sp>
      <p:sp>
        <p:nvSpPr>
          <p:cNvPr id="4" name="Footer Placeholder 3"/>
          <p:cNvSpPr>
            <a:spLocks noGrp="1"/>
          </p:cNvSpPr>
          <p:nvPr>
            <p:ph type="ftr" sz="quarter" idx="11"/>
          </p:nvPr>
        </p:nvSpPr>
        <p:spPr/>
        <p:txBody>
          <a:bodyPr/>
          <a:lstStyle/>
          <a:p>
            <a:pPr>
              <a:defRPr/>
            </a:pPr>
            <a:r>
              <a:rPr lang="en-US" smtClean="0"/>
              <a:t>City-Wide Emergency Orientation June 2015</a:t>
            </a:r>
            <a:endParaRPr lang="en-CA"/>
          </a:p>
        </p:txBody>
      </p:sp>
    </p:spTree>
    <p:extLst>
      <p:ext uri="{BB962C8B-B14F-4D97-AF65-F5344CB8AC3E}">
        <p14:creationId xmlns:p14="http://schemas.microsoft.com/office/powerpoint/2010/main" val="38527133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03232" cy="1143000"/>
          </a:xfrm>
        </p:spPr>
        <p:txBody>
          <a:bodyPr/>
          <a:lstStyle/>
          <a:p>
            <a:pPr algn="ctr"/>
            <a:r>
              <a:rPr lang="en-US" dirty="0" smtClean="0">
                <a:solidFill>
                  <a:schemeClr val="accent3">
                    <a:lumMod val="60000"/>
                    <a:lumOff val="40000"/>
                  </a:schemeClr>
                </a:solidFill>
              </a:rPr>
              <a:t>Symptoms of NSTEMI</a:t>
            </a:r>
            <a:endParaRPr lang="en-US" dirty="0">
              <a:solidFill>
                <a:schemeClr val="accent3">
                  <a:lumMod val="60000"/>
                  <a:lumOff val="40000"/>
                </a:schemeClr>
              </a:solidFill>
            </a:endParaRPr>
          </a:p>
        </p:txBody>
      </p:sp>
      <p:sp>
        <p:nvSpPr>
          <p:cNvPr id="3" name="Content Placeholder 2"/>
          <p:cNvSpPr>
            <a:spLocks noGrp="1"/>
          </p:cNvSpPr>
          <p:nvPr>
            <p:ph idx="1"/>
          </p:nvPr>
        </p:nvSpPr>
        <p:spPr>
          <a:xfrm>
            <a:off x="457200" y="1600200"/>
            <a:ext cx="8003232" cy="4525963"/>
          </a:xfrm>
        </p:spPr>
        <p:txBody>
          <a:bodyPr/>
          <a:lstStyle/>
          <a:p>
            <a:r>
              <a:rPr lang="en-US" dirty="0" smtClean="0"/>
              <a:t>The usual ECG findings of NSTEMI are ST-segment depression or T-wave inversion.</a:t>
            </a:r>
          </a:p>
          <a:p>
            <a:endParaRPr lang="en-US" dirty="0"/>
          </a:p>
          <a:p>
            <a:r>
              <a:rPr lang="en-US" dirty="0" smtClean="0">
                <a:solidFill>
                  <a:schemeClr val="accent2"/>
                </a:solidFill>
              </a:rPr>
              <a:t>CK</a:t>
            </a:r>
            <a:r>
              <a:rPr lang="en-US" dirty="0" smtClean="0"/>
              <a:t> rises within 4-6 hours and falls to normal within 48-72 hours. </a:t>
            </a:r>
          </a:p>
          <a:p>
            <a:r>
              <a:rPr lang="en-US" dirty="0" smtClean="0">
                <a:solidFill>
                  <a:schemeClr val="accent2"/>
                </a:solidFill>
              </a:rPr>
              <a:t>Troponin</a:t>
            </a:r>
            <a:r>
              <a:rPr lang="en-US" dirty="0" smtClean="0"/>
              <a:t> start to rise at 4-6 hours and remain high for up to two weeks. </a:t>
            </a:r>
          </a:p>
        </p:txBody>
      </p:sp>
      <p:sp>
        <p:nvSpPr>
          <p:cNvPr id="4" name="Footer Placeholder 3"/>
          <p:cNvSpPr>
            <a:spLocks noGrp="1"/>
          </p:cNvSpPr>
          <p:nvPr>
            <p:ph type="ftr" sz="quarter" idx="11"/>
          </p:nvPr>
        </p:nvSpPr>
        <p:spPr/>
        <p:txBody>
          <a:bodyPr/>
          <a:lstStyle/>
          <a:p>
            <a:pPr>
              <a:defRPr/>
            </a:pPr>
            <a:r>
              <a:rPr lang="en-US" smtClean="0"/>
              <a:t>City-Wide Emergency Orientation June 2015</a:t>
            </a:r>
            <a:endParaRPr lang="en-CA"/>
          </a:p>
        </p:txBody>
      </p:sp>
    </p:spTree>
    <p:extLst>
      <p:ext uri="{BB962C8B-B14F-4D97-AF65-F5344CB8AC3E}">
        <p14:creationId xmlns:p14="http://schemas.microsoft.com/office/powerpoint/2010/main" val="11303689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684213" y="188913"/>
            <a:ext cx="7772400" cy="1079500"/>
          </a:xfrm>
        </p:spPr>
        <p:txBody>
          <a:bodyPr/>
          <a:lstStyle/>
          <a:p>
            <a:pPr algn="ctr" eaLnBrk="1" hangingPunct="1"/>
            <a:r>
              <a:rPr lang="en-US" altLang="en-US" smtClean="0">
                <a:solidFill>
                  <a:srgbClr val="7B9899"/>
                </a:solidFill>
              </a:rPr>
              <a:t>Pathophysiology</a:t>
            </a:r>
          </a:p>
        </p:txBody>
      </p:sp>
      <p:sp>
        <p:nvSpPr>
          <p:cNvPr id="75779" name="Rectangle 3"/>
          <p:cNvSpPr>
            <a:spLocks noGrp="1" noChangeArrowheads="1"/>
          </p:cNvSpPr>
          <p:nvPr>
            <p:ph idx="1"/>
          </p:nvPr>
        </p:nvSpPr>
        <p:spPr>
          <a:xfrm>
            <a:off x="685800" y="1600200"/>
            <a:ext cx="7772400" cy="4495800"/>
          </a:xfrm>
        </p:spPr>
        <p:txBody>
          <a:bodyPr/>
          <a:lstStyle/>
          <a:p>
            <a:pPr eaLnBrk="1" hangingPunct="1">
              <a:defRPr/>
            </a:pPr>
            <a:r>
              <a:rPr lang="en-US" altLang="en-US" sz="2800" dirty="0" smtClean="0"/>
              <a:t>An imbalance in myocardial oxygen supply and demand</a:t>
            </a:r>
          </a:p>
          <a:p>
            <a:pPr eaLnBrk="1" hangingPunct="1">
              <a:defRPr/>
            </a:pPr>
            <a:r>
              <a:rPr lang="en-US" altLang="en-US" sz="2800" dirty="0" smtClean="0"/>
              <a:t>5 potential causes:</a:t>
            </a:r>
          </a:p>
          <a:p>
            <a:pPr lvl="1" eaLnBrk="1" hangingPunct="1">
              <a:defRPr/>
            </a:pPr>
            <a:r>
              <a:rPr lang="en-US" altLang="en-US" sz="2400" dirty="0" err="1" smtClean="0"/>
              <a:t>nonocclusive</a:t>
            </a:r>
            <a:r>
              <a:rPr lang="en-US" altLang="en-US" sz="2400" dirty="0" smtClean="0"/>
              <a:t> </a:t>
            </a:r>
            <a:r>
              <a:rPr lang="en-US" altLang="en-US" sz="2400" dirty="0" smtClean="0">
                <a:solidFill>
                  <a:schemeClr val="accent2">
                    <a:lumMod val="60000"/>
                    <a:lumOff val="40000"/>
                  </a:schemeClr>
                </a:solidFill>
              </a:rPr>
              <a:t>thrombus</a:t>
            </a:r>
            <a:r>
              <a:rPr lang="en-US" altLang="en-US" sz="2400" dirty="0" smtClean="0"/>
              <a:t> on preexisting plaque</a:t>
            </a:r>
          </a:p>
          <a:p>
            <a:pPr lvl="1" eaLnBrk="1" hangingPunct="1">
              <a:defRPr/>
            </a:pPr>
            <a:r>
              <a:rPr lang="en-US" altLang="en-US" sz="2400" dirty="0" smtClean="0"/>
              <a:t>dynamic obstruction, i.e. vasospasm</a:t>
            </a:r>
          </a:p>
          <a:p>
            <a:pPr lvl="1" eaLnBrk="1" hangingPunct="1">
              <a:defRPr/>
            </a:pPr>
            <a:r>
              <a:rPr lang="en-US" altLang="en-US" sz="2400" dirty="0" smtClean="0"/>
              <a:t>progressive mechanical obstruction</a:t>
            </a:r>
          </a:p>
          <a:p>
            <a:pPr lvl="1" eaLnBrk="1" hangingPunct="1">
              <a:defRPr/>
            </a:pPr>
            <a:r>
              <a:rPr lang="en-US" altLang="en-US" sz="2400" dirty="0" smtClean="0"/>
              <a:t>inflammation or infection</a:t>
            </a:r>
          </a:p>
          <a:p>
            <a:pPr lvl="1" eaLnBrk="1" hangingPunct="1">
              <a:defRPr/>
            </a:pPr>
            <a:r>
              <a:rPr lang="en-US" altLang="en-US" sz="2400" dirty="0" smtClean="0"/>
              <a:t>secondary unstable angina (i.e. anemia, fever, </a:t>
            </a:r>
            <a:r>
              <a:rPr lang="en-US" altLang="en-US" sz="2400" dirty="0" err="1" smtClean="0"/>
              <a:t>throtoxicosis</a:t>
            </a:r>
            <a:r>
              <a:rPr lang="en-US" altLang="en-US" sz="2400" dirty="0" smtClean="0"/>
              <a:t> or hypoxemia)</a:t>
            </a:r>
          </a:p>
        </p:txBody>
      </p:sp>
      <p:sp>
        <p:nvSpPr>
          <p:cNvPr id="7578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advTm="28832"/>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260350"/>
            <a:ext cx="7772400" cy="720725"/>
          </a:xfrm>
        </p:spPr>
        <p:txBody>
          <a:bodyPr>
            <a:normAutofit fontScale="90000"/>
          </a:bodyPr>
          <a:lstStyle/>
          <a:p>
            <a:pPr eaLnBrk="1" fontAlgn="auto" hangingPunct="1">
              <a:spcAft>
                <a:spcPts val="0"/>
              </a:spcAft>
              <a:defRPr/>
            </a:pPr>
            <a:r>
              <a:rPr lang="en-US" smtClean="0">
                <a:solidFill>
                  <a:srgbClr val="7B9899"/>
                </a:solidFill>
              </a:rPr>
              <a:t>Circulation - Objectives</a:t>
            </a:r>
            <a:endParaRPr lang="en-CA" smtClean="0">
              <a:solidFill>
                <a:srgbClr val="7B9899"/>
              </a:solidFill>
            </a:endParaRPr>
          </a:p>
        </p:txBody>
      </p:sp>
      <p:sp>
        <p:nvSpPr>
          <p:cNvPr id="13315" name="Rectangle 3"/>
          <p:cNvSpPr>
            <a:spLocks noGrp="1" noChangeArrowheads="1"/>
          </p:cNvSpPr>
          <p:nvPr>
            <p:ph idx="1"/>
          </p:nvPr>
        </p:nvSpPr>
        <p:spPr>
          <a:xfrm>
            <a:off x="533400" y="1752600"/>
            <a:ext cx="7772400" cy="4114800"/>
          </a:xfrm>
        </p:spPr>
        <p:txBody>
          <a:bodyPr/>
          <a:lstStyle/>
          <a:p>
            <a:pPr eaLnBrk="1" hangingPunct="1"/>
            <a:r>
              <a:rPr lang="en-US" altLang="en-US" smtClean="0"/>
              <a:t>Life threatening Circulatory Emergencies</a:t>
            </a:r>
          </a:p>
          <a:p>
            <a:pPr lvl="2" eaLnBrk="1" hangingPunct="1"/>
            <a:r>
              <a:rPr lang="en-US" altLang="en-US" smtClean="0"/>
              <a:t>Cardiac Arrest</a:t>
            </a:r>
          </a:p>
          <a:p>
            <a:pPr lvl="2" eaLnBrk="1" hangingPunct="1"/>
            <a:r>
              <a:rPr lang="en-US" altLang="en-US" smtClean="0"/>
              <a:t>Cardiac Trauma</a:t>
            </a:r>
          </a:p>
          <a:p>
            <a:pPr lvl="2" eaLnBrk="1" hangingPunct="1"/>
            <a:r>
              <a:rPr lang="en-US" altLang="en-US" smtClean="0"/>
              <a:t>Cardiac Tamponade</a:t>
            </a:r>
          </a:p>
          <a:p>
            <a:pPr lvl="2" eaLnBrk="1" hangingPunct="1"/>
            <a:r>
              <a:rPr lang="en-US" altLang="en-US" smtClean="0"/>
              <a:t>Aortic Disection/Rupture</a:t>
            </a:r>
          </a:p>
          <a:p>
            <a:pPr lvl="2" eaLnBrk="1" hangingPunct="1"/>
            <a:r>
              <a:rPr lang="en-US" altLang="en-US" smtClean="0"/>
              <a:t>Cardiogenic, Obstructive, Distributive &amp; Hypovolemic Shock.</a:t>
            </a:r>
          </a:p>
          <a:p>
            <a:pPr lvl="2" eaLnBrk="1" hangingPunct="1">
              <a:buFont typeface="Wingdings" pitchFamily="2" charset="2"/>
              <a:buNone/>
            </a:pPr>
            <a:endParaRPr lang="en-US" altLang="en-US" smtClean="0"/>
          </a:p>
          <a:p>
            <a:pPr lvl="4" eaLnBrk="1" hangingPunct="1">
              <a:buFont typeface="Wingdings" pitchFamily="2" charset="2"/>
              <a:buNone/>
            </a:pPr>
            <a:endParaRPr lang="en-CA" altLang="en-US" smtClean="0"/>
          </a:p>
        </p:txBody>
      </p:sp>
      <p:sp>
        <p:nvSpPr>
          <p:cNvPr id="1331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
        <p:nvSpPr>
          <p:cNvPr id="13317" name="Text Box 4"/>
          <p:cNvSpPr txBox="1">
            <a:spLocks noChangeArrowheads="1"/>
          </p:cNvSpPr>
          <p:nvPr/>
        </p:nvSpPr>
        <p:spPr bwMode="auto">
          <a:xfrm>
            <a:off x="6934200" y="5867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a:cs typeface="Times New Roman" pitchFamily="18" charset="0"/>
              </a:rPr>
              <a:t>&gt;</a:t>
            </a:r>
            <a:endParaRPr lang="en-US"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649934" y="332656"/>
            <a:ext cx="7772400" cy="762000"/>
          </a:xfrm>
        </p:spPr>
        <p:txBody>
          <a:bodyPr>
            <a:normAutofit fontScale="90000"/>
          </a:bodyPr>
          <a:lstStyle/>
          <a:p>
            <a:pPr eaLnBrk="1" fontAlgn="auto" hangingPunct="1">
              <a:spcAft>
                <a:spcPts val="0"/>
              </a:spcAft>
              <a:defRPr/>
            </a:pPr>
            <a:r>
              <a:rPr lang="en-US" dirty="0" smtClean="0">
                <a:solidFill>
                  <a:srgbClr val="7B9899"/>
                </a:solidFill>
              </a:rPr>
              <a:t>Pathophysiology</a:t>
            </a:r>
          </a:p>
        </p:txBody>
      </p:sp>
      <p:sp>
        <p:nvSpPr>
          <p:cNvPr id="76803" name="Rectangle 3"/>
          <p:cNvSpPr>
            <a:spLocks noGrp="1" noChangeArrowheads="1"/>
          </p:cNvSpPr>
          <p:nvPr>
            <p:ph idx="1"/>
          </p:nvPr>
        </p:nvSpPr>
        <p:spPr/>
        <p:txBody>
          <a:bodyPr/>
          <a:lstStyle/>
          <a:p>
            <a:pPr eaLnBrk="1" hangingPunct="1">
              <a:buFontTx/>
              <a:buNone/>
            </a:pPr>
            <a:endParaRPr lang="en-CA" altLang="en-US" smtClean="0"/>
          </a:p>
        </p:txBody>
      </p:sp>
      <p:sp>
        <p:nvSpPr>
          <p:cNvPr id="7680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pic>
        <p:nvPicPr>
          <p:cNvPr id="76805" name="Picture 4" descr="A:\nurs1101_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134" y="1484784"/>
            <a:ext cx="6858000" cy="4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180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768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685800" y="609600"/>
            <a:ext cx="7772400" cy="762000"/>
          </a:xfrm>
        </p:spPr>
        <p:txBody>
          <a:bodyPr>
            <a:normAutofit fontScale="90000"/>
          </a:bodyPr>
          <a:lstStyle/>
          <a:p>
            <a:pPr eaLnBrk="1" fontAlgn="auto" hangingPunct="1">
              <a:spcAft>
                <a:spcPts val="0"/>
              </a:spcAft>
              <a:defRPr/>
            </a:pPr>
            <a:r>
              <a:rPr lang="en-US" smtClean="0">
                <a:solidFill>
                  <a:srgbClr val="7B9899"/>
                </a:solidFill>
              </a:rPr>
              <a:t>Pathophysiology</a:t>
            </a:r>
          </a:p>
        </p:txBody>
      </p:sp>
      <p:sp>
        <p:nvSpPr>
          <p:cNvPr id="77827" name="Rectangle 3"/>
          <p:cNvSpPr>
            <a:spLocks noGrp="1" noChangeArrowheads="1"/>
          </p:cNvSpPr>
          <p:nvPr>
            <p:ph idx="1"/>
          </p:nvPr>
        </p:nvSpPr>
        <p:spPr/>
        <p:txBody>
          <a:bodyPr/>
          <a:lstStyle/>
          <a:p>
            <a:pPr eaLnBrk="1" hangingPunct="1">
              <a:buFontTx/>
              <a:buNone/>
            </a:pPr>
            <a:endParaRPr lang="en-CA" altLang="en-US" smtClean="0"/>
          </a:p>
        </p:txBody>
      </p:sp>
      <p:sp>
        <p:nvSpPr>
          <p:cNvPr id="7782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pic>
        <p:nvPicPr>
          <p:cNvPr id="77829" name="Picture 4" descr="A:\nurs1101_g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524000"/>
            <a:ext cx="7315200"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8496"/>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684213" y="260350"/>
            <a:ext cx="7772400" cy="762000"/>
          </a:xfrm>
        </p:spPr>
        <p:txBody>
          <a:bodyPr>
            <a:normAutofit fontScale="90000"/>
          </a:bodyPr>
          <a:lstStyle/>
          <a:p>
            <a:pPr eaLnBrk="1" fontAlgn="auto" hangingPunct="1">
              <a:spcAft>
                <a:spcPts val="0"/>
              </a:spcAft>
              <a:defRPr/>
            </a:pPr>
            <a:r>
              <a:rPr lang="en-US" smtClean="0">
                <a:solidFill>
                  <a:srgbClr val="7B9899"/>
                </a:solidFill>
              </a:rPr>
              <a:t>Assessment</a:t>
            </a:r>
          </a:p>
        </p:txBody>
      </p:sp>
      <p:sp>
        <p:nvSpPr>
          <p:cNvPr id="79875" name="Rectangle 3"/>
          <p:cNvSpPr>
            <a:spLocks noGrp="1" noChangeArrowheads="1"/>
          </p:cNvSpPr>
          <p:nvPr>
            <p:ph idx="1"/>
          </p:nvPr>
        </p:nvSpPr>
        <p:spPr>
          <a:xfrm>
            <a:off x="685800" y="1676400"/>
            <a:ext cx="7772400" cy="4572000"/>
          </a:xfrm>
        </p:spPr>
        <p:txBody>
          <a:bodyPr/>
          <a:lstStyle/>
          <a:p>
            <a:pPr eaLnBrk="1" hangingPunct="1">
              <a:lnSpc>
                <a:spcPct val="90000"/>
              </a:lnSpc>
              <a:defRPr/>
            </a:pPr>
            <a:r>
              <a:rPr lang="en-US" altLang="en-US" dirty="0" smtClean="0"/>
              <a:t>VS, BP both arms</a:t>
            </a:r>
          </a:p>
          <a:p>
            <a:pPr eaLnBrk="1" hangingPunct="1">
              <a:lnSpc>
                <a:spcPct val="90000"/>
              </a:lnSpc>
              <a:defRPr/>
            </a:pPr>
            <a:r>
              <a:rPr lang="en-US" altLang="en-US" dirty="0" smtClean="0"/>
              <a:t>Cardiac rhythm</a:t>
            </a:r>
          </a:p>
          <a:p>
            <a:pPr eaLnBrk="1" hangingPunct="1">
              <a:lnSpc>
                <a:spcPct val="90000"/>
              </a:lnSpc>
              <a:defRPr/>
            </a:pPr>
            <a:r>
              <a:rPr lang="en-US" altLang="en-US" dirty="0" smtClean="0"/>
              <a:t>Breath sounds (physical exam)</a:t>
            </a:r>
          </a:p>
          <a:p>
            <a:pPr eaLnBrk="1" hangingPunct="1">
              <a:lnSpc>
                <a:spcPct val="90000"/>
              </a:lnSpc>
              <a:defRPr/>
            </a:pPr>
            <a:r>
              <a:rPr lang="en-US" altLang="en-US" dirty="0" smtClean="0"/>
              <a:t>Risk factors: </a:t>
            </a:r>
          </a:p>
          <a:p>
            <a:pPr lvl="3" eaLnBrk="1" hangingPunct="1">
              <a:lnSpc>
                <a:spcPct val="90000"/>
              </a:lnSpc>
              <a:defRPr/>
            </a:pPr>
            <a:r>
              <a:rPr lang="en-US" altLang="en-US" sz="2400" dirty="0" smtClean="0"/>
              <a:t>CAD, angina, or MI</a:t>
            </a:r>
          </a:p>
          <a:p>
            <a:pPr lvl="3" eaLnBrk="1" hangingPunct="1">
              <a:lnSpc>
                <a:spcPct val="90000"/>
              </a:lnSpc>
              <a:defRPr/>
            </a:pPr>
            <a:r>
              <a:rPr lang="en-US" altLang="en-US" sz="2400" dirty="0" smtClean="0"/>
              <a:t>cardiac surgery\procedures</a:t>
            </a:r>
          </a:p>
          <a:p>
            <a:pPr lvl="3" eaLnBrk="1" hangingPunct="1">
              <a:lnSpc>
                <a:spcPct val="90000"/>
              </a:lnSpc>
              <a:defRPr/>
            </a:pPr>
            <a:r>
              <a:rPr lang="en-US" altLang="en-US" sz="2400" dirty="0" smtClean="0"/>
              <a:t>smoking, hypertension, </a:t>
            </a:r>
            <a:r>
              <a:rPr lang="en-US" altLang="en-US" sz="2400" dirty="0" smtClean="0">
                <a:solidFill>
                  <a:schemeClr val="accent2">
                    <a:lumMod val="60000"/>
                    <a:lumOff val="40000"/>
                  </a:schemeClr>
                </a:solidFill>
              </a:rPr>
              <a:t>diabetes</a:t>
            </a:r>
            <a:r>
              <a:rPr lang="en-US" altLang="en-US" sz="2400" dirty="0" smtClean="0"/>
              <a:t>, </a:t>
            </a:r>
            <a:r>
              <a:rPr lang="en-US" altLang="en-US" sz="2400" dirty="0" err="1" smtClean="0"/>
              <a:t>hyperlipdemia</a:t>
            </a:r>
            <a:r>
              <a:rPr lang="en-US" altLang="en-US" sz="2400" dirty="0" smtClean="0"/>
              <a:t>, family history of CAD, cocaine use</a:t>
            </a:r>
          </a:p>
          <a:p>
            <a:pPr eaLnBrk="1" hangingPunct="1">
              <a:lnSpc>
                <a:spcPct val="90000"/>
              </a:lnSpc>
              <a:defRPr/>
            </a:pPr>
            <a:r>
              <a:rPr lang="en-US" altLang="en-US" dirty="0"/>
              <a:t>O</a:t>
            </a:r>
            <a:r>
              <a:rPr lang="en-US" altLang="en-US" dirty="0" smtClean="0"/>
              <a:t>ther medical conditions</a:t>
            </a:r>
          </a:p>
        </p:txBody>
      </p:sp>
      <p:sp>
        <p:nvSpPr>
          <p:cNvPr id="7987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advTm="24512"/>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684213" y="260350"/>
            <a:ext cx="7772400" cy="762000"/>
          </a:xfrm>
        </p:spPr>
        <p:txBody>
          <a:bodyPr>
            <a:normAutofit fontScale="90000"/>
          </a:bodyPr>
          <a:lstStyle/>
          <a:p>
            <a:pPr algn="ctr" eaLnBrk="1" fontAlgn="auto" hangingPunct="1">
              <a:spcAft>
                <a:spcPts val="0"/>
              </a:spcAft>
              <a:defRPr/>
            </a:pPr>
            <a:r>
              <a:rPr lang="en-US" dirty="0" smtClean="0">
                <a:solidFill>
                  <a:srgbClr val="7B9899"/>
                </a:solidFill>
              </a:rPr>
              <a:t>Goals of Treatment</a:t>
            </a:r>
          </a:p>
        </p:txBody>
      </p:sp>
      <p:sp>
        <p:nvSpPr>
          <p:cNvPr id="80899" name="Rectangle 3"/>
          <p:cNvSpPr>
            <a:spLocks noGrp="1" noChangeArrowheads="1"/>
          </p:cNvSpPr>
          <p:nvPr>
            <p:ph idx="1"/>
          </p:nvPr>
        </p:nvSpPr>
        <p:spPr/>
        <p:txBody>
          <a:bodyPr/>
          <a:lstStyle/>
          <a:p>
            <a:pPr eaLnBrk="1" hangingPunct="1"/>
            <a:r>
              <a:rPr lang="en-US" altLang="en-US" smtClean="0"/>
              <a:t>Reduction of myocardial necrosis in patients with ongoing infarction</a:t>
            </a:r>
          </a:p>
          <a:p>
            <a:pPr eaLnBrk="1" hangingPunct="1"/>
            <a:r>
              <a:rPr lang="en-US" altLang="en-US" smtClean="0"/>
              <a:t>Prevention of major adverse cardiac events (i.e. Death, non fatal MI, and the need for urgent revascularization)</a:t>
            </a:r>
          </a:p>
          <a:p>
            <a:pPr eaLnBrk="1" hangingPunct="1"/>
            <a:r>
              <a:rPr lang="en-US" altLang="en-US" smtClean="0"/>
              <a:t>Rapid defibrillation when VF occurs</a:t>
            </a:r>
          </a:p>
        </p:txBody>
      </p:sp>
      <p:sp>
        <p:nvSpPr>
          <p:cNvPr id="8090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advTm="13712"/>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pPr eaLnBrk="1" hangingPunct="1"/>
            <a:endParaRPr lang="en-US" altLang="en-US" smtClean="0"/>
          </a:p>
        </p:txBody>
      </p:sp>
      <p:sp>
        <p:nvSpPr>
          <p:cNvPr id="81923" name="Content Placeholder 2"/>
          <p:cNvSpPr>
            <a:spLocks noGrp="1"/>
          </p:cNvSpPr>
          <p:nvPr>
            <p:ph idx="1"/>
          </p:nvPr>
        </p:nvSpPr>
        <p:spPr/>
        <p:txBody>
          <a:bodyPr/>
          <a:lstStyle/>
          <a:p>
            <a:pPr eaLnBrk="1" hangingPunct="1"/>
            <a:endParaRPr lang="en-US" altLang="en-US" smtClean="0"/>
          </a:p>
        </p:txBody>
      </p:sp>
      <p:sp>
        <p:nvSpPr>
          <p:cNvPr id="4" name="Footer Placeholder 3"/>
          <p:cNvSpPr>
            <a:spLocks noGrp="1"/>
          </p:cNvSpPr>
          <p:nvPr>
            <p:ph type="ftr" sz="quarter" idx="11"/>
          </p:nvPr>
        </p:nvSpPr>
        <p:spPr/>
        <p:txBody>
          <a:bodyPr/>
          <a:lstStyle/>
          <a:p>
            <a:pPr>
              <a:defRPr/>
            </a:pPr>
            <a:r>
              <a:rPr lang="en-US"/>
              <a:t>City-Wide Emergency Orientation June 2015</a:t>
            </a:r>
            <a:endParaRPr lang="en-CA"/>
          </a:p>
        </p:txBody>
      </p:sp>
      <p:pic>
        <p:nvPicPr>
          <p:cNvPr id="81925" name="Picture 2"/>
          <p:cNvPicPr>
            <a:picLocks noChangeAspect="1" noChangeArrowheads="1"/>
          </p:cNvPicPr>
          <p:nvPr/>
        </p:nvPicPr>
        <p:blipFill>
          <a:blip r:embed="rId2">
            <a:extLst>
              <a:ext uri="{28A0092B-C50C-407E-A947-70E740481C1C}">
                <a14:useLocalDpi xmlns:a14="http://schemas.microsoft.com/office/drawing/2010/main" val="0"/>
              </a:ext>
            </a:extLst>
          </a:blip>
          <a:srcRect l="30556" t="13013" r="31593" b="9311"/>
          <a:stretch>
            <a:fillRect/>
          </a:stretch>
        </p:blipFill>
        <p:spPr bwMode="auto">
          <a:xfrm>
            <a:off x="1852613" y="261938"/>
            <a:ext cx="5426075" cy="626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a:xfrm>
            <a:off x="457200" y="274638"/>
            <a:ext cx="8218488" cy="1143000"/>
          </a:xfrm>
        </p:spPr>
        <p:txBody>
          <a:bodyPr/>
          <a:lstStyle/>
          <a:p>
            <a:pPr algn="ctr" eaLnBrk="1" hangingPunct="1"/>
            <a:r>
              <a:rPr lang="en-US" altLang="en-US" smtClean="0"/>
              <a:t>Assessment in Women</a:t>
            </a:r>
          </a:p>
        </p:txBody>
      </p:sp>
      <p:sp>
        <p:nvSpPr>
          <p:cNvPr id="3" name="Content Placeholder 2"/>
          <p:cNvSpPr>
            <a:spLocks noGrp="1"/>
          </p:cNvSpPr>
          <p:nvPr>
            <p:ph idx="1"/>
          </p:nvPr>
        </p:nvSpPr>
        <p:spPr>
          <a:xfrm>
            <a:off x="301625" y="1527175"/>
            <a:ext cx="8504238" cy="4854575"/>
          </a:xfrm>
        </p:spPr>
        <p:txBody>
          <a:bodyPr>
            <a:normAutofit fontScale="92500" lnSpcReduction="10000"/>
          </a:bodyPr>
          <a:lstStyle/>
          <a:p>
            <a:pPr marL="0" indent="0" algn="ctr" eaLnBrk="1" fontAlgn="auto" hangingPunct="1">
              <a:spcAft>
                <a:spcPts val="0"/>
              </a:spcAft>
              <a:buFont typeface="Wingdings 2" pitchFamily="18" charset="2"/>
              <a:buNone/>
              <a:defRPr/>
            </a:pPr>
            <a:r>
              <a:rPr lang="en-US" sz="3600" dirty="0" smtClean="0"/>
              <a:t>Heart Disease is the #1 Killer of women!</a:t>
            </a:r>
          </a:p>
          <a:p>
            <a:pPr marL="420624" indent="-384048" eaLnBrk="1" fontAlgn="auto" hangingPunct="1">
              <a:spcAft>
                <a:spcPts val="0"/>
              </a:spcAft>
              <a:buFont typeface="Wingdings 2"/>
              <a:buChar char=""/>
              <a:defRPr/>
            </a:pPr>
            <a:endParaRPr lang="en-US" dirty="0"/>
          </a:p>
          <a:p>
            <a:pPr marL="0" indent="0" eaLnBrk="1" fontAlgn="auto" hangingPunct="1">
              <a:spcAft>
                <a:spcPts val="0"/>
              </a:spcAft>
              <a:buFont typeface="Wingdings 2" pitchFamily="18" charset="2"/>
              <a:buNone/>
              <a:defRPr/>
            </a:pPr>
            <a:endParaRPr lang="en-US" dirty="0" smtClean="0"/>
          </a:p>
          <a:p>
            <a:pPr marL="0" indent="0" eaLnBrk="1" fontAlgn="auto" hangingPunct="1">
              <a:spcAft>
                <a:spcPts val="0"/>
              </a:spcAft>
              <a:buFont typeface="Wingdings 2" pitchFamily="18" charset="2"/>
              <a:buNone/>
              <a:defRPr/>
            </a:pPr>
            <a:endParaRPr lang="en-US" dirty="0"/>
          </a:p>
          <a:p>
            <a:pPr marL="0" indent="0" eaLnBrk="1" fontAlgn="auto" hangingPunct="1">
              <a:spcAft>
                <a:spcPts val="0"/>
              </a:spcAft>
              <a:buFont typeface="Wingdings 2" pitchFamily="18" charset="2"/>
              <a:buNone/>
              <a:defRPr/>
            </a:pPr>
            <a:endParaRPr lang="en-US" dirty="0" smtClean="0"/>
          </a:p>
          <a:p>
            <a:pPr marL="420624" indent="-384048" eaLnBrk="1" fontAlgn="auto" hangingPunct="1">
              <a:spcAft>
                <a:spcPts val="0"/>
              </a:spcAft>
              <a:buFont typeface="Wingdings 2"/>
              <a:buChar char=""/>
              <a:defRPr/>
            </a:pPr>
            <a:endParaRPr lang="en-US" dirty="0" smtClean="0"/>
          </a:p>
          <a:p>
            <a:pPr marL="420624" indent="-384048" eaLnBrk="1" fontAlgn="auto" hangingPunct="1">
              <a:spcAft>
                <a:spcPts val="0"/>
              </a:spcAft>
              <a:buFont typeface="Wingdings 2"/>
              <a:buChar char=""/>
              <a:defRPr/>
            </a:pPr>
            <a:endParaRPr lang="en-US" dirty="0" smtClean="0"/>
          </a:p>
          <a:p>
            <a:pPr marL="0" indent="0" algn="ctr" eaLnBrk="1" fontAlgn="auto" hangingPunct="1">
              <a:spcAft>
                <a:spcPts val="0"/>
              </a:spcAft>
              <a:buFont typeface="Wingdings 2" pitchFamily="18" charset="2"/>
              <a:buNone/>
              <a:defRPr/>
            </a:pPr>
            <a:r>
              <a:rPr lang="en-US" dirty="0" smtClean="0"/>
              <a:t>Although men and women can experience chest pressure, women can have an MI without chest pressure!  </a:t>
            </a:r>
          </a:p>
          <a:p>
            <a:pPr marL="0" indent="0" eaLnBrk="1" fontAlgn="auto" hangingPunct="1">
              <a:spcAft>
                <a:spcPts val="0"/>
              </a:spcAft>
              <a:buFont typeface="Wingdings 2" pitchFamily="18" charset="2"/>
              <a:buNone/>
              <a:defRPr/>
            </a:pPr>
            <a:endParaRPr lang="en-US" dirty="0"/>
          </a:p>
        </p:txBody>
      </p:sp>
      <p:sp>
        <p:nvSpPr>
          <p:cNvPr id="8294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pic>
        <p:nvPicPr>
          <p:cNvPr id="82949" name="Picture 2" descr="C:\Documents and Settings\armstral\Local Settings\Temporary Internet Files\Content.IE5\CVJLC2SQ\MP90043050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2636838"/>
            <a:ext cx="2278063"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4"/>
          <p:cNvSpPr>
            <a:spLocks noGrp="1"/>
          </p:cNvSpPr>
          <p:nvPr>
            <p:ph type="title"/>
          </p:nvPr>
        </p:nvSpPr>
        <p:spPr>
          <a:xfrm>
            <a:off x="457200" y="274638"/>
            <a:ext cx="8218488" cy="1143000"/>
          </a:xfrm>
        </p:spPr>
        <p:txBody>
          <a:bodyPr/>
          <a:lstStyle/>
          <a:p>
            <a:pPr algn="ctr" eaLnBrk="1" hangingPunct="1"/>
            <a:r>
              <a:rPr lang="en-US" altLang="en-US" smtClean="0"/>
              <a:t>Women and MI’s</a:t>
            </a:r>
          </a:p>
        </p:txBody>
      </p:sp>
      <p:sp>
        <p:nvSpPr>
          <p:cNvPr id="103427" name="Content Placeholder 2"/>
          <p:cNvSpPr>
            <a:spLocks noGrp="1"/>
          </p:cNvSpPr>
          <p:nvPr>
            <p:ph sz="half" idx="1"/>
          </p:nvPr>
        </p:nvSpPr>
        <p:spPr/>
        <p:txBody>
          <a:bodyPr>
            <a:normAutofit fontScale="92500" lnSpcReduction="10000"/>
          </a:bodyPr>
          <a:lstStyle/>
          <a:p>
            <a:pPr marL="420624" indent="-384048" eaLnBrk="1" fontAlgn="auto" hangingPunct="1">
              <a:spcAft>
                <a:spcPts val="0"/>
              </a:spcAft>
              <a:buFont typeface="Wingdings 2"/>
              <a:buChar char=""/>
              <a:defRPr/>
            </a:pPr>
            <a:r>
              <a:rPr lang="en-US" dirty="0" smtClean="0"/>
              <a:t>Shortness of breath,</a:t>
            </a:r>
          </a:p>
          <a:p>
            <a:pPr marL="420624" indent="-384048" eaLnBrk="1" fontAlgn="auto" hangingPunct="1">
              <a:spcAft>
                <a:spcPts val="0"/>
              </a:spcAft>
              <a:buFont typeface="Wingdings 2"/>
              <a:buChar char=""/>
              <a:defRPr/>
            </a:pPr>
            <a:r>
              <a:rPr lang="en-US" dirty="0"/>
              <a:t>P</a:t>
            </a:r>
            <a:r>
              <a:rPr lang="en-US" dirty="0" smtClean="0"/>
              <a:t>ressure or pain in the lower chest or upper abdomen (epigastrium),</a:t>
            </a:r>
          </a:p>
          <a:p>
            <a:pPr marL="420624" indent="-384048" eaLnBrk="1" fontAlgn="auto" hangingPunct="1">
              <a:spcAft>
                <a:spcPts val="0"/>
              </a:spcAft>
              <a:buFont typeface="Wingdings 2"/>
              <a:buChar char=""/>
              <a:defRPr/>
            </a:pPr>
            <a:r>
              <a:rPr lang="en-US" dirty="0"/>
              <a:t>D</a:t>
            </a:r>
            <a:r>
              <a:rPr lang="en-US" dirty="0" smtClean="0"/>
              <a:t>izziness, or fainting or extreme fatigue.  </a:t>
            </a:r>
          </a:p>
          <a:p>
            <a:pPr marL="420624" indent="-384048" eaLnBrk="1" fontAlgn="auto" hangingPunct="1">
              <a:spcAft>
                <a:spcPts val="0"/>
              </a:spcAft>
              <a:buFont typeface="Wingdings 2"/>
              <a:buChar char=""/>
              <a:defRPr/>
            </a:pPr>
            <a:r>
              <a:rPr lang="en-US" dirty="0" smtClean="0"/>
              <a:t>Some describe upper back pressure that feels like squeezing or a rope being tied around them.  </a:t>
            </a:r>
          </a:p>
        </p:txBody>
      </p:sp>
      <p:sp>
        <p:nvSpPr>
          <p:cNvPr id="6" name="Content Placeholder 5"/>
          <p:cNvSpPr>
            <a:spLocks noGrp="1"/>
          </p:cNvSpPr>
          <p:nvPr>
            <p:ph sz="half" idx="2"/>
          </p:nvPr>
        </p:nvSpPr>
        <p:spPr/>
        <p:txBody>
          <a:bodyPr>
            <a:normAutofit fontScale="92500" lnSpcReduction="10000"/>
          </a:bodyPr>
          <a:lstStyle/>
          <a:p>
            <a:pPr marL="420624" indent="-384048" eaLnBrk="1" fontAlgn="auto" hangingPunct="1">
              <a:spcAft>
                <a:spcPts val="0"/>
              </a:spcAft>
              <a:buFont typeface="Wingdings 2"/>
              <a:buChar char=""/>
              <a:defRPr/>
            </a:pPr>
            <a:r>
              <a:rPr lang="en-US" dirty="0"/>
              <a:t>Women often chalk up the symptoms to less life-threatening conditions like acid reflux, the flu or normal aging</a:t>
            </a:r>
            <a:r>
              <a:rPr lang="en-US" dirty="0" smtClean="0"/>
              <a:t>.</a:t>
            </a:r>
          </a:p>
          <a:p>
            <a:pPr marL="0" indent="0" eaLnBrk="1" fontAlgn="auto" hangingPunct="1">
              <a:spcAft>
                <a:spcPts val="0"/>
              </a:spcAft>
              <a:buFont typeface="Wingdings 2" pitchFamily="18" charset="2"/>
              <a:buNone/>
              <a:defRPr/>
            </a:pPr>
            <a:endParaRPr lang="en-US" dirty="0" smtClean="0"/>
          </a:p>
          <a:p>
            <a:pPr marL="420624" indent="-384048" eaLnBrk="1" fontAlgn="auto" hangingPunct="1">
              <a:spcAft>
                <a:spcPts val="0"/>
              </a:spcAft>
              <a:buFont typeface="Wingdings 2"/>
              <a:buChar char=""/>
              <a:defRPr/>
            </a:pPr>
            <a:r>
              <a:rPr lang="en-US" dirty="0" smtClean="0"/>
              <a:t>Be </a:t>
            </a:r>
            <a:r>
              <a:rPr lang="en-US" dirty="0"/>
              <a:t>aware that the S &amp; S may be very subtle so be sure to get a 12 lead if any of the above S &amp; S are present ASAP.</a:t>
            </a:r>
          </a:p>
          <a:p>
            <a:pPr marL="420624" indent="-384048" eaLnBrk="1" fontAlgn="auto" hangingPunct="1">
              <a:spcAft>
                <a:spcPts val="0"/>
              </a:spcAft>
              <a:buFont typeface="Wingdings 2"/>
              <a:buChar char=""/>
              <a:defRPr/>
            </a:pPr>
            <a:endParaRPr lang="en-US" dirty="0"/>
          </a:p>
        </p:txBody>
      </p:sp>
      <p:sp>
        <p:nvSpPr>
          <p:cNvPr id="83973"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pic>
        <p:nvPicPr>
          <p:cNvPr id="83974" name="Picture 2" descr="C:\Documents and Settings\armstral\Local Settings\Temporary Internet Files\Content.IE5\ZBO56361\MC90010472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2363" y="5876925"/>
            <a:ext cx="18192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5"/>
          <p:cNvSpPr>
            <a:spLocks noGrp="1"/>
          </p:cNvSpPr>
          <p:nvPr>
            <p:ph type="title"/>
          </p:nvPr>
        </p:nvSpPr>
        <p:spPr/>
        <p:txBody>
          <a:bodyPr/>
          <a:lstStyle/>
          <a:p>
            <a:pPr eaLnBrk="1" hangingPunct="1"/>
            <a:endParaRPr lang="en-US" altLang="en-US" smtClean="0"/>
          </a:p>
        </p:txBody>
      </p:sp>
      <p:sp>
        <p:nvSpPr>
          <p:cNvPr id="84995" name="Content Placeholder 6"/>
          <p:cNvSpPr>
            <a:spLocks noGrp="1"/>
          </p:cNvSpPr>
          <p:nvPr>
            <p:ph idx="1"/>
          </p:nvPr>
        </p:nvSpPr>
        <p:spPr/>
        <p:txBody>
          <a:bodyPr/>
          <a:lstStyle/>
          <a:p>
            <a:pPr eaLnBrk="1" hangingPunct="1"/>
            <a:r>
              <a:rPr lang="en-US" altLang="en-US" dirty="0" smtClean="0"/>
              <a:t>https://www.youtube.com/watch?v=_JI487DlgTA</a:t>
            </a:r>
          </a:p>
        </p:txBody>
      </p:sp>
      <p:sp>
        <p:nvSpPr>
          <p:cNvPr id="8499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
        <p:nvSpPr>
          <p:cNvPr id="84997" name="Rectangle 7"/>
          <p:cNvSpPr>
            <a:spLocks noChangeArrowheads="1"/>
          </p:cNvSpPr>
          <p:nvPr/>
        </p:nvSpPr>
        <p:spPr bwMode="auto">
          <a:xfrm>
            <a:off x="2411413" y="3389313"/>
            <a:ext cx="185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altLang="en-US"/>
          </a:p>
        </p:txBody>
      </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684213" y="404813"/>
            <a:ext cx="7772400" cy="641350"/>
          </a:xfrm>
        </p:spPr>
        <p:txBody>
          <a:bodyPr/>
          <a:lstStyle/>
          <a:p>
            <a:pPr eaLnBrk="1" hangingPunct="1"/>
            <a:r>
              <a:rPr lang="en-US" altLang="en-US" sz="3600" smtClean="0">
                <a:solidFill>
                  <a:srgbClr val="7B9899"/>
                </a:solidFill>
              </a:rPr>
              <a:t>Esophageal disorders</a:t>
            </a:r>
          </a:p>
        </p:txBody>
      </p:sp>
      <p:sp>
        <p:nvSpPr>
          <p:cNvPr id="93187" name="Rectangle 3"/>
          <p:cNvSpPr>
            <a:spLocks noGrp="1" noChangeArrowheads="1"/>
          </p:cNvSpPr>
          <p:nvPr>
            <p:ph idx="1"/>
          </p:nvPr>
        </p:nvSpPr>
        <p:spPr/>
        <p:txBody>
          <a:bodyPr/>
          <a:lstStyle/>
          <a:p>
            <a:pPr eaLnBrk="1" hangingPunct="1"/>
            <a:r>
              <a:rPr lang="en-US" altLang="en-US" smtClean="0"/>
              <a:t>Esophageal reflux or spasm</a:t>
            </a:r>
          </a:p>
          <a:p>
            <a:pPr eaLnBrk="1" hangingPunct="1"/>
            <a:r>
              <a:rPr lang="en-US" altLang="en-US" smtClean="0"/>
              <a:t>Often triggered by exercise, food, ETOH</a:t>
            </a:r>
          </a:p>
          <a:p>
            <a:pPr eaLnBrk="1" hangingPunct="1"/>
            <a:r>
              <a:rPr lang="en-US" altLang="en-US" smtClean="0"/>
              <a:t>S|S </a:t>
            </a:r>
          </a:p>
          <a:p>
            <a:pPr lvl="1" eaLnBrk="1" hangingPunct="1"/>
            <a:r>
              <a:rPr lang="en-US" altLang="en-US" smtClean="0"/>
              <a:t>burning or pressure-like pain</a:t>
            </a:r>
          </a:p>
          <a:p>
            <a:pPr lvl="1" eaLnBrk="1" hangingPunct="1"/>
            <a:r>
              <a:rPr lang="en-US" altLang="en-US" smtClean="0"/>
              <a:t>may radiate to jaw or abd.</a:t>
            </a:r>
          </a:p>
          <a:p>
            <a:pPr lvl="1" eaLnBrk="1" hangingPunct="1"/>
            <a:r>
              <a:rPr lang="en-US" altLang="en-US" smtClean="0"/>
              <a:t>dysphagia</a:t>
            </a:r>
          </a:p>
        </p:txBody>
      </p:sp>
      <p:sp>
        <p:nvSpPr>
          <p:cNvPr id="9318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pic>
        <p:nvPicPr>
          <p:cNvPr id="93189" name="Picture 4" descr="GE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2562225"/>
            <a:ext cx="304165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Rectangle 1026"/>
          <p:cNvSpPr>
            <a:spLocks noGrp="1" noChangeArrowheads="1"/>
          </p:cNvSpPr>
          <p:nvPr>
            <p:ph type="title"/>
          </p:nvPr>
        </p:nvSpPr>
        <p:spPr>
          <a:xfrm>
            <a:off x="684213" y="333375"/>
            <a:ext cx="7772400" cy="641350"/>
          </a:xfrm>
        </p:spPr>
        <p:txBody>
          <a:bodyPr/>
          <a:lstStyle/>
          <a:p>
            <a:pPr eaLnBrk="1" hangingPunct="1"/>
            <a:r>
              <a:rPr lang="en-US" altLang="en-US" sz="3600" smtClean="0">
                <a:solidFill>
                  <a:srgbClr val="7B9899"/>
                </a:solidFill>
              </a:rPr>
              <a:t>MSK</a:t>
            </a:r>
          </a:p>
        </p:txBody>
      </p:sp>
      <p:sp>
        <p:nvSpPr>
          <p:cNvPr id="94211" name="Rectangle 1027"/>
          <p:cNvSpPr>
            <a:spLocks noGrp="1" noChangeArrowheads="1"/>
          </p:cNvSpPr>
          <p:nvPr>
            <p:ph idx="1"/>
          </p:nvPr>
        </p:nvSpPr>
        <p:spPr/>
        <p:txBody>
          <a:bodyPr/>
          <a:lstStyle/>
          <a:p>
            <a:pPr eaLnBrk="1" hangingPunct="1"/>
            <a:r>
              <a:rPr lang="en-US" altLang="en-US" smtClean="0"/>
              <a:t>S|S:  pain with inspiration or with movement</a:t>
            </a:r>
          </a:p>
          <a:p>
            <a:pPr lvl="1" eaLnBrk="1" hangingPunct="1"/>
            <a:r>
              <a:rPr lang="en-US" altLang="en-US" smtClean="0"/>
              <a:t>generalized aching, stiffness, point tenderness, </a:t>
            </a:r>
          </a:p>
          <a:p>
            <a:pPr lvl="1" eaLnBrk="1" hangingPunct="1"/>
            <a:r>
              <a:rPr lang="en-US" altLang="en-US" smtClean="0"/>
              <a:t>persistent without relief</a:t>
            </a:r>
          </a:p>
          <a:p>
            <a:pPr lvl="1" eaLnBrk="1" hangingPunct="1"/>
            <a:endParaRPr lang="en-US" altLang="en-US" smtClean="0"/>
          </a:p>
        </p:txBody>
      </p:sp>
      <p:sp>
        <p:nvSpPr>
          <p:cNvPr id="9421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260350"/>
            <a:ext cx="7772400" cy="504825"/>
          </a:xfrm>
        </p:spPr>
        <p:txBody>
          <a:bodyPr>
            <a:normAutofit fontScale="90000"/>
          </a:bodyPr>
          <a:lstStyle/>
          <a:p>
            <a:pPr eaLnBrk="1" fontAlgn="auto" hangingPunct="1">
              <a:spcAft>
                <a:spcPts val="0"/>
              </a:spcAft>
              <a:defRPr/>
            </a:pPr>
            <a:r>
              <a:rPr lang="en-US" dirty="0"/>
              <a:t>Circulation - Objectives</a:t>
            </a:r>
            <a:endParaRPr lang="en-US" dirty="0" smtClean="0"/>
          </a:p>
        </p:txBody>
      </p:sp>
      <p:sp>
        <p:nvSpPr>
          <p:cNvPr id="16387" name="Rectangle 3"/>
          <p:cNvSpPr>
            <a:spLocks noGrp="1" noChangeArrowheads="1"/>
          </p:cNvSpPr>
          <p:nvPr>
            <p:ph idx="1"/>
          </p:nvPr>
        </p:nvSpPr>
        <p:spPr/>
        <p:txBody>
          <a:bodyPr>
            <a:normAutofit/>
          </a:bodyPr>
          <a:lstStyle/>
          <a:p>
            <a:pPr marL="420624" indent="-384048" eaLnBrk="1" fontAlgn="auto" hangingPunct="1">
              <a:spcAft>
                <a:spcPts val="0"/>
              </a:spcAft>
              <a:buFont typeface="Arial" pitchFamily="34" charset="0"/>
              <a:buChar char="•"/>
              <a:defRPr/>
            </a:pPr>
            <a:r>
              <a:rPr lang="en-US" dirty="0" smtClean="0"/>
              <a:t>Specific Cardiovascular Emergencies</a:t>
            </a:r>
          </a:p>
          <a:p>
            <a:pPr marL="1280160" lvl="3" indent="-237744" eaLnBrk="1" fontAlgn="auto" hangingPunct="1">
              <a:spcAft>
                <a:spcPts val="0"/>
              </a:spcAft>
              <a:buClr>
                <a:schemeClr val="accent3"/>
              </a:buClr>
              <a:buFont typeface="Wingdings 2"/>
              <a:buChar char=""/>
              <a:defRPr/>
            </a:pPr>
            <a:r>
              <a:rPr lang="en-US" sz="2400" dirty="0" smtClean="0"/>
              <a:t>Heart Failure</a:t>
            </a:r>
          </a:p>
          <a:p>
            <a:pPr marL="1280160" lvl="3" indent="-237744" eaLnBrk="1" fontAlgn="auto" hangingPunct="1">
              <a:spcAft>
                <a:spcPts val="0"/>
              </a:spcAft>
              <a:buClr>
                <a:schemeClr val="accent3"/>
              </a:buClr>
              <a:buFont typeface="Wingdings 2"/>
              <a:buChar char=""/>
              <a:defRPr/>
            </a:pPr>
            <a:r>
              <a:rPr lang="en-US" sz="2400" dirty="0"/>
              <a:t>A</a:t>
            </a:r>
            <a:r>
              <a:rPr lang="en-US" sz="2400" dirty="0" smtClean="0"/>
              <a:t>cute pericarditis</a:t>
            </a:r>
          </a:p>
          <a:p>
            <a:pPr marL="1280160" lvl="3" indent="-237744" eaLnBrk="1" fontAlgn="auto" hangingPunct="1">
              <a:spcAft>
                <a:spcPts val="0"/>
              </a:spcAft>
              <a:buClr>
                <a:schemeClr val="accent3"/>
              </a:buClr>
              <a:buFont typeface="Wingdings 2"/>
              <a:buChar char=""/>
              <a:defRPr/>
            </a:pPr>
            <a:r>
              <a:rPr lang="en-US" sz="2400" dirty="0"/>
              <a:t>A</a:t>
            </a:r>
            <a:r>
              <a:rPr lang="en-US" sz="2400" dirty="0" smtClean="0"/>
              <a:t>ortic aneurysm</a:t>
            </a:r>
          </a:p>
          <a:p>
            <a:pPr marL="1280160" lvl="3" indent="-237744" eaLnBrk="1" fontAlgn="auto" hangingPunct="1">
              <a:spcAft>
                <a:spcPts val="0"/>
              </a:spcAft>
              <a:buClr>
                <a:schemeClr val="accent3"/>
              </a:buClr>
              <a:buFont typeface="Wingdings 2"/>
              <a:buChar char=""/>
              <a:defRPr/>
            </a:pPr>
            <a:r>
              <a:rPr lang="en-US" sz="2400" dirty="0"/>
              <a:t>H</a:t>
            </a:r>
            <a:r>
              <a:rPr lang="en-US" sz="2400" dirty="0" smtClean="0"/>
              <a:t>ypertension crisis </a:t>
            </a:r>
          </a:p>
          <a:p>
            <a:pPr marL="1280160" lvl="3" indent="-237744" eaLnBrk="1" fontAlgn="auto" hangingPunct="1">
              <a:spcAft>
                <a:spcPts val="0"/>
              </a:spcAft>
              <a:buClr>
                <a:schemeClr val="accent3"/>
              </a:buClr>
              <a:buFont typeface="Wingdings 2"/>
              <a:buChar char=""/>
              <a:defRPr/>
            </a:pPr>
            <a:r>
              <a:rPr lang="en-US" sz="2400" dirty="0" smtClean="0"/>
              <a:t>Acute Coronary Syndrome (ACS) \ Acute MI (AMI)</a:t>
            </a:r>
          </a:p>
          <a:p>
            <a:pPr marL="868363" lvl="3" indent="0" eaLnBrk="1" fontAlgn="auto" hangingPunct="1">
              <a:spcAft>
                <a:spcPts val="0"/>
              </a:spcAft>
              <a:buClr>
                <a:schemeClr val="accent3"/>
              </a:buClr>
              <a:buFont typeface="Wingdings" pitchFamily="2" charset="2"/>
              <a:buNone/>
              <a:defRPr/>
            </a:pPr>
            <a:endParaRPr lang="en-US" dirty="0" smtClean="0"/>
          </a:p>
          <a:p>
            <a:pPr marL="1490472" lvl="4" indent="-182880" eaLnBrk="1" fontAlgn="auto" hangingPunct="1">
              <a:spcAft>
                <a:spcPts val="0"/>
              </a:spcAft>
              <a:buClr>
                <a:schemeClr val="accent4"/>
              </a:buClr>
              <a:buFont typeface="Wingdings" pitchFamily="2" charset="2"/>
              <a:buNone/>
              <a:defRPr/>
            </a:pPr>
            <a:r>
              <a:rPr lang="en-US" dirty="0" smtClean="0">
                <a:cs typeface="Arial" charset="0"/>
              </a:rPr>
              <a:t>                                                                       </a:t>
            </a:r>
            <a:endParaRPr lang="en-US" dirty="0" smtClean="0"/>
          </a:p>
        </p:txBody>
      </p:sp>
      <p:sp>
        <p:nvSpPr>
          <p:cNvPr id="1434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684213" y="115888"/>
            <a:ext cx="7772400" cy="1311275"/>
          </a:xfrm>
        </p:spPr>
        <p:txBody>
          <a:bodyPr/>
          <a:lstStyle/>
          <a:p>
            <a:pPr eaLnBrk="1" hangingPunct="1"/>
            <a:r>
              <a:rPr lang="en-US" altLang="en-US" sz="3600" smtClean="0">
                <a:solidFill>
                  <a:srgbClr val="7B9899"/>
                </a:solidFill>
              </a:rPr>
              <a:t>Chest Pain </a:t>
            </a:r>
            <a:r>
              <a:rPr lang="en-US" altLang="en-US" sz="4000" smtClean="0">
                <a:solidFill>
                  <a:srgbClr val="7B9899"/>
                </a:solidFill>
              </a:rPr>
              <a:t>Assessment:</a:t>
            </a:r>
            <a:br>
              <a:rPr lang="en-US" altLang="en-US" sz="4000" smtClean="0">
                <a:solidFill>
                  <a:srgbClr val="7B9899"/>
                </a:solidFill>
              </a:rPr>
            </a:br>
            <a:r>
              <a:rPr lang="en-US" altLang="en-US" sz="4000" smtClean="0">
                <a:solidFill>
                  <a:srgbClr val="7B9899"/>
                </a:solidFill>
              </a:rPr>
              <a:t>Other Differentials</a:t>
            </a:r>
            <a:endParaRPr lang="en-US" altLang="en-US" sz="3600" smtClean="0">
              <a:solidFill>
                <a:srgbClr val="7B9899"/>
              </a:solidFill>
            </a:endParaRPr>
          </a:p>
        </p:txBody>
      </p:sp>
      <p:sp>
        <p:nvSpPr>
          <p:cNvPr id="95235" name="Rectangle 3"/>
          <p:cNvSpPr>
            <a:spLocks noGrp="1" noChangeArrowheads="1"/>
          </p:cNvSpPr>
          <p:nvPr>
            <p:ph idx="1"/>
          </p:nvPr>
        </p:nvSpPr>
        <p:spPr/>
        <p:txBody>
          <a:bodyPr/>
          <a:lstStyle/>
          <a:p>
            <a:pPr eaLnBrk="1" hangingPunct="1"/>
            <a:r>
              <a:rPr lang="en-US" altLang="en-US" smtClean="0"/>
              <a:t>anxiety</a:t>
            </a:r>
          </a:p>
          <a:p>
            <a:pPr eaLnBrk="1" hangingPunct="1"/>
            <a:r>
              <a:rPr lang="en-US" altLang="en-US" smtClean="0"/>
              <a:t>pneumothorax</a:t>
            </a:r>
          </a:p>
          <a:p>
            <a:pPr eaLnBrk="1" hangingPunct="1"/>
            <a:r>
              <a:rPr lang="en-US" altLang="en-US" smtClean="0"/>
              <a:t>tachydysrhythmias </a:t>
            </a:r>
          </a:p>
          <a:p>
            <a:pPr eaLnBrk="1" hangingPunct="1"/>
            <a:r>
              <a:rPr lang="en-US" altLang="en-US" smtClean="0"/>
              <a:t>Cocaine</a:t>
            </a:r>
          </a:p>
          <a:p>
            <a:pPr eaLnBrk="1" hangingPunct="1"/>
            <a:r>
              <a:rPr lang="en-US" altLang="en-US" smtClean="0"/>
              <a:t>post CABG</a:t>
            </a:r>
          </a:p>
          <a:p>
            <a:pPr eaLnBrk="1" hangingPunct="1"/>
            <a:r>
              <a:rPr lang="en-US" altLang="en-US" smtClean="0"/>
              <a:t>MVP</a:t>
            </a:r>
          </a:p>
          <a:p>
            <a:pPr eaLnBrk="1" hangingPunct="1"/>
            <a:endParaRPr lang="en-US" altLang="en-US" smtClean="0"/>
          </a:p>
        </p:txBody>
      </p:sp>
      <p:sp>
        <p:nvSpPr>
          <p:cNvPr id="9523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684213" y="188913"/>
            <a:ext cx="7772400" cy="762000"/>
          </a:xfrm>
        </p:spPr>
        <p:txBody>
          <a:bodyPr>
            <a:normAutofit fontScale="90000"/>
          </a:bodyPr>
          <a:lstStyle/>
          <a:p>
            <a:pPr eaLnBrk="1" fontAlgn="auto" hangingPunct="1">
              <a:spcAft>
                <a:spcPts val="0"/>
              </a:spcAft>
              <a:defRPr/>
            </a:pPr>
            <a:r>
              <a:rPr lang="en-US" smtClean="0">
                <a:solidFill>
                  <a:srgbClr val="7B9899"/>
                </a:solidFill>
              </a:rPr>
              <a:t>PCI</a:t>
            </a:r>
            <a:endParaRPr lang="en-CA" smtClean="0">
              <a:solidFill>
                <a:srgbClr val="7B9899"/>
              </a:solidFill>
            </a:endParaRPr>
          </a:p>
        </p:txBody>
      </p:sp>
      <p:sp>
        <p:nvSpPr>
          <p:cNvPr id="108547" name="Rectangle 3"/>
          <p:cNvSpPr>
            <a:spLocks noGrp="1" noChangeArrowheads="1"/>
          </p:cNvSpPr>
          <p:nvPr>
            <p:ph idx="1"/>
          </p:nvPr>
        </p:nvSpPr>
        <p:spPr/>
        <p:txBody>
          <a:bodyPr/>
          <a:lstStyle/>
          <a:p>
            <a:pPr eaLnBrk="1" hangingPunct="1"/>
            <a:r>
              <a:rPr lang="en-US" altLang="en-US" smtClean="0"/>
              <a:t>Primary Coronary Intervention</a:t>
            </a:r>
          </a:p>
          <a:p>
            <a:pPr eaLnBrk="1" hangingPunct="1"/>
            <a:r>
              <a:rPr lang="en-US" altLang="en-US" smtClean="0"/>
              <a:t>Identify the STEMI and get them to the cath lab ASAP open 24/7</a:t>
            </a:r>
          </a:p>
          <a:p>
            <a:pPr lvl="1" eaLnBrk="1" hangingPunct="1"/>
            <a:r>
              <a:rPr lang="en-US" altLang="en-US" smtClean="0"/>
              <a:t>call interventionalist-- get plan</a:t>
            </a:r>
          </a:p>
          <a:p>
            <a:pPr lvl="1" eaLnBrk="1" hangingPunct="1"/>
            <a:r>
              <a:rPr lang="en-US" altLang="en-US" smtClean="0"/>
              <a:t>arrange transfer: transport RN, TEMS STAT\critical transfer\STEMI </a:t>
            </a:r>
            <a:endParaRPr lang="en-CA" altLang="en-US" smtClean="0"/>
          </a:p>
        </p:txBody>
      </p:sp>
      <p:sp>
        <p:nvSpPr>
          <p:cNvPr id="10854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684213" y="260350"/>
            <a:ext cx="7772400" cy="762000"/>
          </a:xfrm>
        </p:spPr>
        <p:txBody>
          <a:bodyPr>
            <a:normAutofit fontScale="90000"/>
          </a:bodyPr>
          <a:lstStyle/>
          <a:p>
            <a:pPr eaLnBrk="1" fontAlgn="auto" hangingPunct="1">
              <a:spcAft>
                <a:spcPts val="0"/>
              </a:spcAft>
              <a:defRPr/>
            </a:pPr>
            <a:r>
              <a:rPr lang="en-US" smtClean="0">
                <a:solidFill>
                  <a:srgbClr val="7B9899"/>
                </a:solidFill>
              </a:rPr>
              <a:t>Fibrinolytics</a:t>
            </a:r>
          </a:p>
        </p:txBody>
      </p:sp>
      <p:sp>
        <p:nvSpPr>
          <p:cNvPr id="109571" name="Rectangle 3"/>
          <p:cNvSpPr>
            <a:spLocks noGrp="1" noChangeArrowheads="1"/>
          </p:cNvSpPr>
          <p:nvPr>
            <p:ph idx="1"/>
          </p:nvPr>
        </p:nvSpPr>
        <p:spPr/>
        <p:txBody>
          <a:bodyPr/>
          <a:lstStyle/>
          <a:p>
            <a:pPr eaLnBrk="1" hangingPunct="1"/>
            <a:r>
              <a:rPr lang="en-US" altLang="en-US" smtClean="0"/>
              <a:t>Early fibrinolytic therapy standard of care for acute ST segment elevation MI</a:t>
            </a:r>
          </a:p>
          <a:p>
            <a:pPr eaLnBrk="1" hangingPunct="1"/>
            <a:r>
              <a:rPr lang="en-US" altLang="en-US" smtClean="0"/>
              <a:t>Prolong half life and increase specificity</a:t>
            </a:r>
          </a:p>
          <a:p>
            <a:pPr eaLnBrk="1" hangingPunct="1"/>
            <a:r>
              <a:rPr lang="en-US" altLang="en-US" smtClean="0"/>
              <a:t>Door to needle time</a:t>
            </a:r>
          </a:p>
          <a:p>
            <a:pPr eaLnBrk="1" hangingPunct="1"/>
            <a:r>
              <a:rPr lang="en-US" altLang="en-US" smtClean="0"/>
              <a:t>Prehospital Fibrinolysis</a:t>
            </a:r>
          </a:p>
          <a:p>
            <a:pPr eaLnBrk="1" hangingPunct="1"/>
            <a:r>
              <a:rPr lang="en-US" altLang="en-US" smtClean="0"/>
              <a:t>Combination therapies</a:t>
            </a:r>
          </a:p>
        </p:txBody>
      </p:sp>
      <p:sp>
        <p:nvSpPr>
          <p:cNvPr id="10957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advTm="49920"/>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en-US" smtClean="0">
                <a:solidFill>
                  <a:srgbClr val="7B9899"/>
                </a:solidFill>
              </a:rPr>
              <a:t>ACS Drug Considerations</a:t>
            </a:r>
          </a:p>
        </p:txBody>
      </p:sp>
      <p:sp>
        <p:nvSpPr>
          <p:cNvPr id="119811" name="Rectangle 3"/>
          <p:cNvSpPr>
            <a:spLocks noGrp="1" noChangeArrowheads="1"/>
          </p:cNvSpPr>
          <p:nvPr>
            <p:ph idx="1"/>
          </p:nvPr>
        </p:nvSpPr>
        <p:spPr>
          <a:xfrm>
            <a:off x="685800" y="1828800"/>
            <a:ext cx="7772400" cy="4495800"/>
          </a:xfrm>
        </p:spPr>
        <p:txBody>
          <a:bodyPr>
            <a:normAutofit lnSpcReduction="10000"/>
          </a:bodyPr>
          <a:lstStyle/>
          <a:p>
            <a:pPr marL="420624" indent="-384048" eaLnBrk="1" fontAlgn="auto" hangingPunct="1">
              <a:lnSpc>
                <a:spcPct val="80000"/>
              </a:lnSpc>
              <a:spcAft>
                <a:spcPts val="0"/>
              </a:spcAft>
              <a:buFont typeface="Wingdings 2"/>
              <a:buChar char=""/>
              <a:defRPr/>
            </a:pPr>
            <a:r>
              <a:rPr lang="en-US" sz="2800" smtClean="0"/>
              <a:t>Antiplatelet drugs</a:t>
            </a:r>
            <a:endParaRPr lang="en-US" smtClean="0"/>
          </a:p>
          <a:p>
            <a:pPr marL="1005840" lvl="2" indent="-256032" eaLnBrk="1" fontAlgn="auto" hangingPunct="1">
              <a:lnSpc>
                <a:spcPct val="80000"/>
              </a:lnSpc>
              <a:spcAft>
                <a:spcPts val="0"/>
              </a:spcAft>
              <a:buFont typeface="Arial"/>
              <a:buChar char="○"/>
              <a:defRPr/>
            </a:pPr>
            <a:r>
              <a:rPr lang="en-US" smtClean="0"/>
              <a:t>ASA</a:t>
            </a:r>
          </a:p>
          <a:p>
            <a:pPr marL="1005840" lvl="2" indent="-256032" eaLnBrk="1" fontAlgn="auto" hangingPunct="1">
              <a:lnSpc>
                <a:spcPct val="80000"/>
              </a:lnSpc>
              <a:spcAft>
                <a:spcPts val="0"/>
              </a:spcAft>
              <a:buFont typeface="Arial"/>
              <a:buChar char="○"/>
              <a:defRPr/>
            </a:pPr>
            <a:r>
              <a:rPr lang="en-US" smtClean="0"/>
              <a:t>Clopidogrel(Plavix)</a:t>
            </a:r>
          </a:p>
          <a:p>
            <a:pPr marL="1005840" lvl="2" indent="-256032" eaLnBrk="1" fontAlgn="auto" hangingPunct="1">
              <a:lnSpc>
                <a:spcPct val="80000"/>
              </a:lnSpc>
              <a:spcAft>
                <a:spcPts val="0"/>
              </a:spcAft>
              <a:buFont typeface="Arial"/>
              <a:buChar char="○"/>
              <a:defRPr/>
            </a:pPr>
            <a:r>
              <a:rPr lang="en-US" sz="2800" smtClean="0"/>
              <a:t>Glycoprotein inhibitors GP IIb\IIIa inhibitors</a:t>
            </a:r>
            <a:endParaRPr lang="en-US" smtClean="0"/>
          </a:p>
          <a:p>
            <a:pPr marL="420624" indent="-384048" eaLnBrk="1" fontAlgn="auto" hangingPunct="1">
              <a:lnSpc>
                <a:spcPct val="80000"/>
              </a:lnSpc>
              <a:spcAft>
                <a:spcPts val="0"/>
              </a:spcAft>
              <a:buFont typeface="Wingdings 2"/>
              <a:buChar char=""/>
              <a:defRPr/>
            </a:pPr>
            <a:r>
              <a:rPr lang="en-US" sz="2800" smtClean="0"/>
              <a:t>Heparin </a:t>
            </a:r>
            <a:endParaRPr lang="en-US" smtClean="0"/>
          </a:p>
          <a:p>
            <a:pPr marL="1005840" lvl="2" indent="-256032" eaLnBrk="1" fontAlgn="auto" hangingPunct="1">
              <a:lnSpc>
                <a:spcPct val="80000"/>
              </a:lnSpc>
              <a:spcAft>
                <a:spcPts val="0"/>
              </a:spcAft>
              <a:buFont typeface="Arial"/>
              <a:buChar char="○"/>
              <a:defRPr/>
            </a:pPr>
            <a:r>
              <a:rPr lang="en-US" smtClean="0"/>
              <a:t>Unfractionated or low molecular weight (enoxaparin)</a:t>
            </a:r>
          </a:p>
          <a:p>
            <a:pPr marL="420624" indent="-384048" eaLnBrk="1" fontAlgn="auto" hangingPunct="1">
              <a:lnSpc>
                <a:spcPct val="80000"/>
              </a:lnSpc>
              <a:spcAft>
                <a:spcPts val="0"/>
              </a:spcAft>
              <a:buFont typeface="Wingdings 2"/>
              <a:buChar char=""/>
              <a:defRPr/>
            </a:pPr>
            <a:r>
              <a:rPr lang="en-US" sz="2800" smtClean="0"/>
              <a:t>Fibrinolytics </a:t>
            </a:r>
            <a:endParaRPr lang="en-US" smtClean="0"/>
          </a:p>
          <a:p>
            <a:pPr marL="1005840" lvl="2" indent="-256032" eaLnBrk="1" fontAlgn="auto" hangingPunct="1">
              <a:lnSpc>
                <a:spcPct val="80000"/>
              </a:lnSpc>
              <a:spcAft>
                <a:spcPts val="0"/>
              </a:spcAft>
              <a:buFont typeface="Arial"/>
              <a:buChar char="○"/>
              <a:defRPr/>
            </a:pPr>
            <a:r>
              <a:rPr lang="en-US" smtClean="0"/>
              <a:t>TNKase</a:t>
            </a:r>
          </a:p>
          <a:p>
            <a:pPr marL="420624" indent="-384048" eaLnBrk="1" fontAlgn="auto" hangingPunct="1">
              <a:lnSpc>
                <a:spcPct val="80000"/>
              </a:lnSpc>
              <a:spcAft>
                <a:spcPts val="0"/>
              </a:spcAft>
              <a:buFont typeface="Wingdings 2"/>
              <a:buChar char=""/>
              <a:defRPr/>
            </a:pPr>
            <a:r>
              <a:rPr lang="en-US" sz="2800" smtClean="0"/>
              <a:t>BetaBlockers</a:t>
            </a:r>
          </a:p>
          <a:p>
            <a:pPr marL="420624" indent="-384048" eaLnBrk="1" fontAlgn="auto" hangingPunct="1">
              <a:lnSpc>
                <a:spcPct val="80000"/>
              </a:lnSpc>
              <a:spcAft>
                <a:spcPts val="0"/>
              </a:spcAft>
              <a:buFont typeface="Wingdings 2"/>
              <a:buChar char=""/>
              <a:defRPr/>
            </a:pPr>
            <a:r>
              <a:rPr lang="en-US" sz="2800" smtClean="0"/>
              <a:t>Angiotension Converting Enzyme Inhibitors</a:t>
            </a:r>
          </a:p>
        </p:txBody>
      </p:sp>
      <p:sp>
        <p:nvSpPr>
          <p:cNvPr id="11059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advTm="39648"/>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684213" y="260350"/>
            <a:ext cx="7772400" cy="762000"/>
          </a:xfrm>
        </p:spPr>
        <p:txBody>
          <a:bodyPr>
            <a:normAutofit fontScale="90000"/>
          </a:bodyPr>
          <a:lstStyle/>
          <a:p>
            <a:pPr eaLnBrk="1" fontAlgn="auto" hangingPunct="1">
              <a:spcAft>
                <a:spcPts val="0"/>
              </a:spcAft>
              <a:defRPr/>
            </a:pPr>
            <a:r>
              <a:rPr lang="en-US" smtClean="0">
                <a:solidFill>
                  <a:srgbClr val="7B9899"/>
                </a:solidFill>
              </a:rPr>
              <a:t>Conclusion</a:t>
            </a:r>
          </a:p>
        </p:txBody>
      </p:sp>
      <p:sp>
        <p:nvSpPr>
          <p:cNvPr id="111619" name="Rectangle 3"/>
          <p:cNvSpPr>
            <a:spLocks noGrp="1" noChangeArrowheads="1"/>
          </p:cNvSpPr>
          <p:nvPr>
            <p:ph idx="1"/>
          </p:nvPr>
        </p:nvSpPr>
        <p:spPr/>
        <p:txBody>
          <a:bodyPr/>
          <a:lstStyle/>
          <a:p>
            <a:pPr eaLnBrk="1" hangingPunct="1">
              <a:lnSpc>
                <a:spcPct val="90000"/>
              </a:lnSpc>
            </a:pPr>
            <a:r>
              <a:rPr lang="en-US" altLang="en-US" smtClean="0"/>
              <a:t>The old adage applies --</a:t>
            </a:r>
            <a:r>
              <a:rPr lang="en-US" altLang="en-US" sz="4000" smtClean="0">
                <a:solidFill>
                  <a:srgbClr val="FF0000"/>
                </a:solidFill>
              </a:rPr>
              <a:t>time is muscle</a:t>
            </a:r>
          </a:p>
          <a:p>
            <a:pPr eaLnBrk="1" hangingPunct="1">
              <a:lnSpc>
                <a:spcPct val="90000"/>
              </a:lnSpc>
            </a:pPr>
            <a:r>
              <a:rPr lang="en-US" altLang="en-US" smtClean="0"/>
              <a:t>Patients triaged with cardiac symptoms must immediately be evaluated for ACS </a:t>
            </a:r>
          </a:p>
          <a:p>
            <a:pPr eaLnBrk="1" hangingPunct="1">
              <a:lnSpc>
                <a:spcPct val="90000"/>
              </a:lnSpc>
            </a:pPr>
            <a:r>
              <a:rPr lang="en-US" altLang="en-US" smtClean="0"/>
              <a:t>The ACS Medical Directive gives nurses the autonomy to begin the initial treatment and identify those requiring expedited care to restore coronary perfusion</a:t>
            </a:r>
          </a:p>
          <a:p>
            <a:pPr eaLnBrk="1" hangingPunct="1">
              <a:lnSpc>
                <a:spcPct val="90000"/>
              </a:lnSpc>
            </a:pPr>
            <a:endParaRPr lang="en-US" altLang="en-US" smtClean="0"/>
          </a:p>
        </p:txBody>
      </p:sp>
      <p:sp>
        <p:nvSpPr>
          <p:cNvPr id="11162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5556250" y="549275"/>
            <a:ext cx="3054350" cy="2409825"/>
          </a:xfrm>
        </p:spPr>
        <p:txBody>
          <a:bodyPr/>
          <a:lstStyle/>
          <a:p>
            <a:pPr eaLnBrk="1" hangingPunct="1"/>
            <a:r>
              <a:rPr lang="en-US" altLang="en-US" sz="2800" smtClean="0"/>
              <a:t>Other Cardiac Considerations:</a:t>
            </a:r>
          </a:p>
        </p:txBody>
      </p:sp>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t="2625" b="2625"/>
          <a:stretch>
            <a:fillRect/>
          </a:stretch>
        </p:blipFill>
        <p:spPr/>
      </p:pic>
      <p:sp>
        <p:nvSpPr>
          <p:cNvPr id="112644" name="Rectangle 3"/>
          <p:cNvSpPr>
            <a:spLocks noGrp="1" noChangeArrowheads="1"/>
          </p:cNvSpPr>
          <p:nvPr>
            <p:ph type="body" sz="half" idx="2"/>
          </p:nvPr>
        </p:nvSpPr>
        <p:spPr>
          <a:xfrm>
            <a:off x="5556250" y="2998788"/>
            <a:ext cx="3054350" cy="2663825"/>
          </a:xfrm>
        </p:spPr>
        <p:txBody>
          <a:bodyPr/>
          <a:lstStyle/>
          <a:p>
            <a:pPr eaLnBrk="1" hangingPunct="1"/>
            <a:r>
              <a:rPr lang="en-US" altLang="en-US" sz="2400" smtClean="0"/>
              <a:t>Heart Failure</a:t>
            </a:r>
          </a:p>
          <a:p>
            <a:pPr eaLnBrk="1" hangingPunct="1"/>
            <a:r>
              <a:rPr lang="en-US" altLang="en-US" sz="2400" smtClean="0"/>
              <a:t>Hypertensive Crisis</a:t>
            </a:r>
          </a:p>
          <a:p>
            <a:pPr eaLnBrk="1" hangingPunct="1"/>
            <a:r>
              <a:rPr lang="en-US" altLang="en-US" sz="2400" smtClean="0"/>
              <a:t>Congenital Heart Defects</a:t>
            </a:r>
          </a:p>
        </p:txBody>
      </p:sp>
      <p:sp>
        <p:nvSpPr>
          <p:cNvPr id="11264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684213" y="188913"/>
            <a:ext cx="7772400" cy="1152525"/>
          </a:xfrm>
        </p:spPr>
        <p:txBody>
          <a:bodyPr/>
          <a:lstStyle/>
          <a:p>
            <a:pPr algn="ctr" eaLnBrk="1" hangingPunct="1"/>
            <a:r>
              <a:rPr lang="en-US" altLang="en-US" smtClean="0">
                <a:solidFill>
                  <a:srgbClr val="7B9899"/>
                </a:solidFill>
              </a:rPr>
              <a:t>Heart Failure</a:t>
            </a:r>
            <a:endParaRPr lang="en-CA" altLang="en-US" smtClean="0">
              <a:solidFill>
                <a:srgbClr val="7B9899"/>
              </a:solidFill>
            </a:endParaRPr>
          </a:p>
        </p:txBody>
      </p:sp>
      <p:sp>
        <p:nvSpPr>
          <p:cNvPr id="113667" name="Rectangle 3"/>
          <p:cNvSpPr>
            <a:spLocks noGrp="1" noChangeArrowheads="1"/>
          </p:cNvSpPr>
          <p:nvPr>
            <p:ph idx="1"/>
          </p:nvPr>
        </p:nvSpPr>
        <p:spPr/>
        <p:txBody>
          <a:bodyPr/>
          <a:lstStyle/>
          <a:p>
            <a:pPr eaLnBrk="1" hangingPunct="1"/>
            <a:r>
              <a:rPr lang="en-US" altLang="en-US" smtClean="0"/>
              <a:t>The hearts inability to pump enough blood to sustain the body`s metabolic needs</a:t>
            </a:r>
          </a:p>
          <a:p>
            <a:pPr eaLnBrk="1" hangingPunct="1"/>
            <a:r>
              <a:rPr lang="en-US" altLang="en-US" smtClean="0"/>
              <a:t>A clinical </a:t>
            </a:r>
            <a:r>
              <a:rPr lang="en-US" altLang="en-US" b="1" smtClean="0"/>
              <a:t>syndrome</a:t>
            </a:r>
            <a:r>
              <a:rPr lang="en-US" altLang="en-US" smtClean="0"/>
              <a:t> characterized by S/S:</a:t>
            </a:r>
          </a:p>
          <a:p>
            <a:pPr lvl="1" eaLnBrk="1" hangingPunct="1"/>
            <a:r>
              <a:rPr lang="en-US" altLang="en-US" smtClean="0"/>
              <a:t>Vascular and interstitial overload</a:t>
            </a:r>
          </a:p>
          <a:p>
            <a:pPr lvl="1" eaLnBrk="1" hangingPunct="1"/>
            <a:r>
              <a:rPr lang="en-US" altLang="en-US" smtClean="0"/>
              <a:t>Inadequate tissue perfusion</a:t>
            </a:r>
          </a:p>
          <a:p>
            <a:pPr eaLnBrk="1" hangingPunct="1"/>
            <a:endParaRPr lang="en-CA" altLang="en-US" smtClean="0"/>
          </a:p>
        </p:txBody>
      </p:sp>
      <p:sp>
        <p:nvSpPr>
          <p:cNvPr id="11366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755650" y="188913"/>
            <a:ext cx="7772400" cy="1152525"/>
          </a:xfrm>
        </p:spPr>
        <p:txBody>
          <a:bodyPr/>
          <a:lstStyle/>
          <a:p>
            <a:pPr algn="ctr" eaLnBrk="1" hangingPunct="1"/>
            <a:r>
              <a:rPr lang="en-US" altLang="en-US" smtClean="0">
                <a:solidFill>
                  <a:srgbClr val="7B9899"/>
                </a:solidFill>
              </a:rPr>
              <a:t>Heart Failure</a:t>
            </a:r>
          </a:p>
        </p:txBody>
      </p:sp>
      <p:sp>
        <p:nvSpPr>
          <p:cNvPr id="114691" name="Rectangle 3"/>
          <p:cNvSpPr>
            <a:spLocks noGrp="1" noChangeArrowheads="1"/>
          </p:cNvSpPr>
          <p:nvPr>
            <p:ph idx="1"/>
          </p:nvPr>
        </p:nvSpPr>
        <p:spPr/>
        <p:txBody>
          <a:bodyPr/>
          <a:lstStyle/>
          <a:p>
            <a:pPr eaLnBrk="1" hangingPunct="1"/>
            <a:r>
              <a:rPr lang="en-US" altLang="en-US" sz="3200" smtClean="0"/>
              <a:t>Abnormalities that cause heart failure</a:t>
            </a:r>
          </a:p>
          <a:p>
            <a:pPr lvl="2" eaLnBrk="1" hangingPunct="1"/>
            <a:r>
              <a:rPr lang="en-US" altLang="en-US" sz="3200" smtClean="0"/>
              <a:t>systolic and diastolic dysfunction</a:t>
            </a:r>
          </a:p>
          <a:p>
            <a:pPr lvl="2" eaLnBrk="1" hangingPunct="1"/>
            <a:r>
              <a:rPr lang="en-US" altLang="en-US" sz="3200" smtClean="0"/>
              <a:t>CAD</a:t>
            </a:r>
            <a:r>
              <a:rPr lang="en-US" altLang="en-US" sz="3200" smtClean="0">
                <a:cs typeface="Arial" charset="0"/>
              </a:rPr>
              <a:t>/ACS</a:t>
            </a:r>
            <a:endParaRPr lang="en-US" altLang="en-US" sz="3200" smtClean="0"/>
          </a:p>
          <a:p>
            <a:pPr lvl="2" eaLnBrk="1" hangingPunct="1"/>
            <a:r>
              <a:rPr lang="en-US" altLang="en-US" sz="3200" smtClean="0"/>
              <a:t>myopathies/hypertrophies/fibrosis</a:t>
            </a:r>
          </a:p>
          <a:p>
            <a:pPr lvl="2" eaLnBrk="1" hangingPunct="1"/>
            <a:r>
              <a:rPr lang="en-US" altLang="en-US" sz="3200" smtClean="0"/>
              <a:t>valvular malformation</a:t>
            </a:r>
          </a:p>
          <a:p>
            <a:pPr eaLnBrk="1" hangingPunct="1"/>
            <a:endParaRPr lang="en-US" altLang="en-US" smtClean="0"/>
          </a:p>
        </p:txBody>
      </p:sp>
      <p:sp>
        <p:nvSpPr>
          <p:cNvPr id="11469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684213" y="188913"/>
            <a:ext cx="7772400" cy="1295400"/>
          </a:xfrm>
        </p:spPr>
        <p:txBody>
          <a:bodyPr/>
          <a:lstStyle/>
          <a:p>
            <a:pPr algn="ctr" eaLnBrk="1" hangingPunct="1"/>
            <a:r>
              <a:rPr lang="en-US" altLang="en-US" smtClean="0">
                <a:solidFill>
                  <a:srgbClr val="7B9899"/>
                </a:solidFill>
              </a:rPr>
              <a:t>Heart Failure</a:t>
            </a:r>
            <a:endParaRPr lang="en-CA" altLang="en-US" smtClean="0">
              <a:solidFill>
                <a:srgbClr val="7B9899"/>
              </a:solidFill>
            </a:endParaRPr>
          </a:p>
        </p:txBody>
      </p:sp>
      <p:sp>
        <p:nvSpPr>
          <p:cNvPr id="115715" name="Rectangle 3"/>
          <p:cNvSpPr>
            <a:spLocks noGrp="1" noChangeArrowheads="1"/>
          </p:cNvSpPr>
          <p:nvPr>
            <p:ph idx="1"/>
          </p:nvPr>
        </p:nvSpPr>
        <p:spPr>
          <a:xfrm>
            <a:off x="457200" y="2276475"/>
            <a:ext cx="8147050" cy="3849688"/>
          </a:xfrm>
        </p:spPr>
        <p:txBody>
          <a:bodyPr/>
          <a:lstStyle/>
          <a:p>
            <a:pPr marL="34925" indent="0" algn="ctr" eaLnBrk="1" hangingPunct="1">
              <a:buFont typeface="Wingdings 2" pitchFamily="18" charset="2"/>
              <a:buNone/>
            </a:pPr>
            <a:r>
              <a:rPr lang="en-CA" altLang="en-US" sz="6600" dirty="0" smtClean="0">
                <a:sym typeface="Symbol" pitchFamily="18" charset="2"/>
              </a:rPr>
              <a:t>Left vs. Right</a:t>
            </a:r>
          </a:p>
        </p:txBody>
      </p:sp>
      <p:sp>
        <p:nvSpPr>
          <p:cNvPr id="11571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5715">
                                            <p:txEl>
                                              <p:pRg st="0" end="0"/>
                                            </p:txEl>
                                          </p:spTgt>
                                        </p:tgtEl>
                                      </p:cBhvr>
                                    </p:animEffect>
                                    <p:animScale>
                                      <p:cBhvr>
                                        <p:cTn id="7" dur="250" autoRev="1" fill="hold"/>
                                        <p:tgtEl>
                                          <p:spTgt spid="115715">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684213" y="115888"/>
            <a:ext cx="7772400" cy="1081087"/>
          </a:xfrm>
        </p:spPr>
        <p:txBody>
          <a:bodyPr/>
          <a:lstStyle/>
          <a:p>
            <a:pPr algn="ctr" eaLnBrk="1" hangingPunct="1"/>
            <a:r>
              <a:rPr lang="en-US" altLang="en-US" smtClean="0"/>
              <a:t>Left Heart Failure</a:t>
            </a:r>
          </a:p>
        </p:txBody>
      </p:sp>
      <p:sp>
        <p:nvSpPr>
          <p:cNvPr id="117763" name="Rectangle 3"/>
          <p:cNvSpPr>
            <a:spLocks noGrp="1" noChangeArrowheads="1"/>
          </p:cNvSpPr>
          <p:nvPr>
            <p:ph type="body" sz="half" idx="1"/>
          </p:nvPr>
        </p:nvSpPr>
        <p:spPr>
          <a:xfrm>
            <a:off x="685800" y="1196975"/>
            <a:ext cx="3810000" cy="4899025"/>
          </a:xfrm>
        </p:spPr>
        <p:txBody>
          <a:bodyPr/>
          <a:lstStyle/>
          <a:p>
            <a:pPr eaLnBrk="1" hangingPunct="1"/>
            <a:r>
              <a:rPr lang="en-US" altLang="en-US" sz="2400" smtClean="0"/>
              <a:t>SOB/cough</a:t>
            </a:r>
          </a:p>
          <a:p>
            <a:pPr eaLnBrk="1" hangingPunct="1"/>
            <a:r>
              <a:rPr lang="en-US" altLang="en-US" sz="2400" smtClean="0"/>
              <a:t>Fatigue</a:t>
            </a:r>
          </a:p>
          <a:p>
            <a:pPr eaLnBrk="1" hangingPunct="1"/>
            <a:r>
              <a:rPr lang="en-US" altLang="en-US" sz="2400" smtClean="0"/>
              <a:t>Orthopnea</a:t>
            </a:r>
          </a:p>
          <a:p>
            <a:pPr eaLnBrk="1" hangingPunct="1"/>
            <a:r>
              <a:rPr lang="en-US" altLang="en-US" sz="2400" smtClean="0"/>
              <a:t>Crackles</a:t>
            </a:r>
          </a:p>
          <a:p>
            <a:pPr eaLnBrk="1" hangingPunct="1"/>
            <a:r>
              <a:rPr lang="en-US" altLang="en-US" sz="2400" smtClean="0"/>
              <a:t>Tachycardia, tachypnea</a:t>
            </a:r>
          </a:p>
          <a:p>
            <a:pPr eaLnBrk="1" hangingPunct="1"/>
            <a:r>
              <a:rPr lang="en-US" altLang="en-US" sz="2400" smtClean="0"/>
              <a:t>S3 or S4</a:t>
            </a:r>
          </a:p>
          <a:p>
            <a:pPr eaLnBrk="1" hangingPunct="1"/>
            <a:r>
              <a:rPr lang="en-US" altLang="en-US" sz="2400" smtClean="0"/>
              <a:t>JVD</a:t>
            </a:r>
          </a:p>
          <a:p>
            <a:pPr eaLnBrk="1" hangingPunct="1"/>
            <a:r>
              <a:rPr lang="en-US" altLang="en-US" sz="2400" smtClean="0"/>
              <a:t>mental status changes</a:t>
            </a:r>
          </a:p>
          <a:p>
            <a:pPr eaLnBrk="1" hangingPunct="1"/>
            <a:r>
              <a:rPr lang="en-US" altLang="en-US" sz="2400" smtClean="0"/>
              <a:t>arrhythmias</a:t>
            </a:r>
          </a:p>
        </p:txBody>
      </p:sp>
      <p:sp>
        <p:nvSpPr>
          <p:cNvPr id="11674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pic>
        <p:nvPicPr>
          <p:cNvPr id="11776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1614488"/>
            <a:ext cx="392112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anim calcmode="lin" valueType="num">
                                      <p:cBhvr additive="base">
                                        <p:cTn id="7" dur="500" fill="hold"/>
                                        <p:tgtEl>
                                          <p:spTgt spid="1177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77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7763">
                                            <p:txEl>
                                              <p:pRg st="1" end="1"/>
                                            </p:txEl>
                                          </p:spTgt>
                                        </p:tgtEl>
                                        <p:attrNameLst>
                                          <p:attrName>style.visibility</p:attrName>
                                        </p:attrNameLst>
                                      </p:cBhvr>
                                      <p:to>
                                        <p:strVal val="visible"/>
                                      </p:to>
                                    </p:set>
                                    <p:anim calcmode="lin" valueType="num">
                                      <p:cBhvr additive="base">
                                        <p:cTn id="13" dur="500" fill="hold"/>
                                        <p:tgtEl>
                                          <p:spTgt spid="1177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77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7763">
                                            <p:txEl>
                                              <p:pRg st="2" end="2"/>
                                            </p:txEl>
                                          </p:spTgt>
                                        </p:tgtEl>
                                        <p:attrNameLst>
                                          <p:attrName>style.visibility</p:attrName>
                                        </p:attrNameLst>
                                      </p:cBhvr>
                                      <p:to>
                                        <p:strVal val="visible"/>
                                      </p:to>
                                    </p:set>
                                    <p:anim calcmode="lin" valueType="num">
                                      <p:cBhvr additive="base">
                                        <p:cTn id="19" dur="500" fill="hold"/>
                                        <p:tgtEl>
                                          <p:spTgt spid="11776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77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7763">
                                            <p:txEl>
                                              <p:pRg st="3" end="3"/>
                                            </p:txEl>
                                          </p:spTgt>
                                        </p:tgtEl>
                                        <p:attrNameLst>
                                          <p:attrName>style.visibility</p:attrName>
                                        </p:attrNameLst>
                                      </p:cBhvr>
                                      <p:to>
                                        <p:strVal val="visible"/>
                                      </p:to>
                                    </p:set>
                                    <p:anim calcmode="lin" valueType="num">
                                      <p:cBhvr additive="base">
                                        <p:cTn id="25" dur="500" fill="hold"/>
                                        <p:tgtEl>
                                          <p:spTgt spid="11776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77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anim calcmode="lin" valueType="num">
                                      <p:cBhvr additive="base">
                                        <p:cTn id="31" dur="500" fill="hold"/>
                                        <p:tgtEl>
                                          <p:spTgt spid="11776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77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7763">
                                            <p:txEl>
                                              <p:pRg st="5" end="5"/>
                                            </p:txEl>
                                          </p:spTgt>
                                        </p:tgtEl>
                                        <p:attrNameLst>
                                          <p:attrName>style.visibility</p:attrName>
                                        </p:attrNameLst>
                                      </p:cBhvr>
                                      <p:to>
                                        <p:strVal val="visible"/>
                                      </p:to>
                                    </p:set>
                                    <p:anim calcmode="lin" valueType="num">
                                      <p:cBhvr additive="base">
                                        <p:cTn id="37" dur="500" fill="hold"/>
                                        <p:tgtEl>
                                          <p:spTgt spid="11776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776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anim calcmode="lin" valueType="num">
                                      <p:cBhvr additive="base">
                                        <p:cTn id="43" dur="500" fill="hold"/>
                                        <p:tgtEl>
                                          <p:spTgt spid="11776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776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7763">
                                            <p:txEl>
                                              <p:pRg st="7" end="7"/>
                                            </p:txEl>
                                          </p:spTgt>
                                        </p:tgtEl>
                                        <p:attrNameLst>
                                          <p:attrName>style.visibility</p:attrName>
                                        </p:attrNameLst>
                                      </p:cBhvr>
                                      <p:to>
                                        <p:strVal val="visible"/>
                                      </p:to>
                                    </p:set>
                                    <p:anim calcmode="lin" valueType="num">
                                      <p:cBhvr additive="base">
                                        <p:cTn id="49" dur="500" fill="hold"/>
                                        <p:tgtEl>
                                          <p:spTgt spid="11776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776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7763">
                                            <p:txEl>
                                              <p:pRg st="8" end="8"/>
                                            </p:txEl>
                                          </p:spTgt>
                                        </p:tgtEl>
                                        <p:attrNameLst>
                                          <p:attrName>style.visibility</p:attrName>
                                        </p:attrNameLst>
                                      </p:cBhvr>
                                      <p:to>
                                        <p:strVal val="visible"/>
                                      </p:to>
                                    </p:set>
                                    <p:anim calcmode="lin" valueType="num">
                                      <p:cBhvr additive="base">
                                        <p:cTn id="55" dur="500" fill="hold"/>
                                        <p:tgtEl>
                                          <p:spTgt spid="11776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776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117765"/>
                                        </p:tgtEl>
                                        <p:attrNameLst>
                                          <p:attrName>style.visibility</p:attrName>
                                        </p:attrNameLst>
                                      </p:cBhvr>
                                      <p:to>
                                        <p:strVal val="visible"/>
                                      </p:to>
                                    </p:set>
                                    <p:anim calcmode="lin" valueType="num">
                                      <p:cBhvr additive="base">
                                        <p:cTn id="61" dur="500" fill="hold"/>
                                        <p:tgtEl>
                                          <p:spTgt spid="117765"/>
                                        </p:tgtEl>
                                        <p:attrNameLst>
                                          <p:attrName>ppt_x</p:attrName>
                                        </p:attrNameLst>
                                      </p:cBhvr>
                                      <p:tavLst>
                                        <p:tav tm="0">
                                          <p:val>
                                            <p:strVal val="#ppt_x"/>
                                          </p:val>
                                        </p:tav>
                                        <p:tav tm="100000">
                                          <p:val>
                                            <p:strVal val="#ppt_x"/>
                                          </p:val>
                                        </p:tav>
                                      </p:tavLst>
                                    </p:anim>
                                    <p:anim calcmode="lin" valueType="num">
                                      <p:cBhvr additive="base">
                                        <p:cTn id="62" dur="500" fill="hold"/>
                                        <p:tgtEl>
                                          <p:spTgt spid="1177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333375"/>
            <a:ext cx="7772400" cy="1223963"/>
          </a:xfrm>
        </p:spPr>
        <p:txBody>
          <a:bodyPr>
            <a:normAutofit/>
          </a:bodyPr>
          <a:lstStyle/>
          <a:p>
            <a:pPr eaLnBrk="1" fontAlgn="auto" hangingPunct="1">
              <a:spcAft>
                <a:spcPts val="0"/>
              </a:spcAft>
              <a:defRPr/>
            </a:pPr>
            <a:r>
              <a:rPr lang="en-US" dirty="0" smtClean="0">
                <a:solidFill>
                  <a:schemeClr val="accent3">
                    <a:shade val="75000"/>
                  </a:schemeClr>
                </a:solidFill>
              </a:rPr>
              <a:t>The Heart</a:t>
            </a:r>
          </a:p>
        </p:txBody>
      </p:sp>
      <p:sp>
        <p:nvSpPr>
          <p:cNvPr id="15363" name="Rectangle 3"/>
          <p:cNvSpPr>
            <a:spLocks noGrp="1" noChangeArrowheads="1"/>
          </p:cNvSpPr>
          <p:nvPr>
            <p:ph type="body" sz="half" idx="1"/>
          </p:nvPr>
        </p:nvSpPr>
        <p:spPr/>
        <p:txBody>
          <a:bodyPr/>
          <a:lstStyle/>
          <a:p>
            <a:pPr eaLnBrk="1" hangingPunct="1"/>
            <a:r>
              <a:rPr lang="en-US" altLang="en-US" sz="2400" smtClean="0"/>
              <a:t>Four chambered hollow muscular, organ</a:t>
            </a:r>
          </a:p>
          <a:p>
            <a:pPr lvl="1" eaLnBrk="1" hangingPunct="1"/>
            <a:r>
              <a:rPr lang="en-US" altLang="en-US" sz="2000" smtClean="0"/>
              <a:t>2 atrium (2 mm thick)</a:t>
            </a:r>
          </a:p>
          <a:p>
            <a:pPr lvl="1" eaLnBrk="1" hangingPunct="1"/>
            <a:r>
              <a:rPr lang="en-US" altLang="en-US" sz="2000" smtClean="0"/>
              <a:t>2 ventricle (LV 15 mm)</a:t>
            </a:r>
          </a:p>
          <a:p>
            <a:pPr eaLnBrk="1" hangingPunct="1"/>
            <a:r>
              <a:rPr lang="en-US" altLang="en-US" sz="2400" smtClean="0"/>
              <a:t>Surrounded by membranous sac known as the pericardium</a:t>
            </a:r>
          </a:p>
          <a:p>
            <a:pPr eaLnBrk="1" hangingPunct="1"/>
            <a:r>
              <a:rPr lang="en-US" altLang="en-US" sz="2400" smtClean="0"/>
              <a:t>Purpose is to pump blood</a:t>
            </a:r>
          </a:p>
        </p:txBody>
      </p:sp>
      <p:graphicFrame>
        <p:nvGraphicFramePr>
          <p:cNvPr id="15364" name="Object 4"/>
          <p:cNvGraphicFramePr>
            <a:graphicFrameLocks noGrp="1" noChangeAspect="1"/>
          </p:cNvGraphicFramePr>
          <p:nvPr>
            <p:ph type="clipArt" sz="half" idx="2"/>
          </p:nvPr>
        </p:nvGraphicFramePr>
        <p:xfrm>
          <a:off x="5457825" y="2303463"/>
          <a:ext cx="2189163" cy="3468687"/>
        </p:xfrm>
        <a:graphic>
          <a:graphicData uri="http://schemas.openxmlformats.org/presentationml/2006/ole">
            <mc:AlternateContent xmlns:mc="http://schemas.openxmlformats.org/markup-compatibility/2006">
              <mc:Choice xmlns:v="urn:schemas-microsoft-com:vml" Requires="v">
                <p:oleObj spid="_x0000_s15374" name="ClipArt" r:id="rId4" imgW="2189430" imgH="3468986" progId="MS_ClipArt_Gallery.2">
                  <p:embed/>
                </p:oleObj>
              </mc:Choice>
              <mc:Fallback>
                <p:oleObj name="ClipArt" r:id="rId4" imgW="2189430" imgH="3468986" progId="MS_ClipArt_Gallery.2">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7825" y="2303463"/>
                        <a:ext cx="2189163" cy="346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457200" y="274638"/>
            <a:ext cx="8156575" cy="1143000"/>
          </a:xfrm>
        </p:spPr>
        <p:txBody>
          <a:bodyPr/>
          <a:lstStyle/>
          <a:p>
            <a:pPr algn="ctr" eaLnBrk="1" hangingPunct="1"/>
            <a:r>
              <a:rPr lang="en-US" altLang="en-US" smtClean="0"/>
              <a:t>Right Heart Failure</a:t>
            </a:r>
          </a:p>
        </p:txBody>
      </p:sp>
      <p:sp>
        <p:nvSpPr>
          <p:cNvPr id="117763" name="Rectangle 3"/>
          <p:cNvSpPr>
            <a:spLocks noGrp="1" noChangeArrowheads="1"/>
          </p:cNvSpPr>
          <p:nvPr>
            <p:ph sz="half" idx="1"/>
          </p:nvPr>
        </p:nvSpPr>
        <p:spPr>
          <a:xfrm>
            <a:off x="457200" y="1341438"/>
            <a:ext cx="3657600" cy="5040312"/>
          </a:xfrm>
        </p:spPr>
        <p:txBody>
          <a:bodyPr/>
          <a:lstStyle/>
          <a:p>
            <a:pPr eaLnBrk="1" hangingPunct="1">
              <a:lnSpc>
                <a:spcPct val="90000"/>
              </a:lnSpc>
            </a:pPr>
            <a:r>
              <a:rPr lang="en-US" altLang="en-US" sz="2400" dirty="0" smtClean="0"/>
              <a:t>Edema </a:t>
            </a:r>
          </a:p>
          <a:p>
            <a:pPr lvl="1" eaLnBrk="1" hangingPunct="1">
              <a:lnSpc>
                <a:spcPct val="90000"/>
              </a:lnSpc>
            </a:pPr>
            <a:r>
              <a:rPr lang="en-US" altLang="en-US" sz="2000" dirty="0" smtClean="0"/>
              <a:t>Peripheral dependent / ascites</a:t>
            </a:r>
          </a:p>
          <a:p>
            <a:pPr eaLnBrk="1" hangingPunct="1">
              <a:lnSpc>
                <a:spcPct val="90000"/>
              </a:lnSpc>
            </a:pPr>
            <a:r>
              <a:rPr lang="en-US" altLang="en-US" sz="2400" dirty="0" smtClean="0"/>
              <a:t>Resp. distress </a:t>
            </a:r>
          </a:p>
          <a:p>
            <a:pPr eaLnBrk="1" hangingPunct="1">
              <a:lnSpc>
                <a:spcPct val="90000"/>
              </a:lnSpc>
            </a:pPr>
            <a:r>
              <a:rPr lang="en-US" altLang="en-US" sz="2400" dirty="0" smtClean="0"/>
              <a:t>JVD, </a:t>
            </a:r>
            <a:r>
              <a:rPr lang="en-US" altLang="en-US" sz="2400" dirty="0" err="1" smtClean="0"/>
              <a:t>hepatojugular</a:t>
            </a:r>
            <a:r>
              <a:rPr lang="en-US" altLang="en-US" sz="2400" dirty="0" smtClean="0"/>
              <a:t> reflux</a:t>
            </a:r>
          </a:p>
          <a:p>
            <a:pPr eaLnBrk="1" hangingPunct="1">
              <a:lnSpc>
                <a:spcPct val="90000"/>
              </a:lnSpc>
            </a:pPr>
            <a:r>
              <a:rPr lang="en-US" altLang="en-US" sz="2400" dirty="0" smtClean="0"/>
              <a:t>hepatomegaly</a:t>
            </a:r>
          </a:p>
          <a:p>
            <a:pPr eaLnBrk="1" hangingPunct="1">
              <a:lnSpc>
                <a:spcPct val="90000"/>
              </a:lnSpc>
            </a:pPr>
            <a:r>
              <a:rPr lang="en-US" altLang="en-US" sz="2400" dirty="0" smtClean="0"/>
              <a:t>Fatigue, decreased exercise tolerance</a:t>
            </a:r>
          </a:p>
          <a:p>
            <a:pPr eaLnBrk="1" hangingPunct="1">
              <a:lnSpc>
                <a:spcPct val="90000"/>
              </a:lnSpc>
            </a:pPr>
            <a:r>
              <a:rPr lang="en-US" altLang="en-US" sz="2400" dirty="0" smtClean="0"/>
              <a:t>Weight gain, n/v</a:t>
            </a:r>
          </a:p>
          <a:p>
            <a:pPr eaLnBrk="1" hangingPunct="1">
              <a:lnSpc>
                <a:spcPct val="90000"/>
              </a:lnSpc>
            </a:pPr>
            <a:r>
              <a:rPr lang="en-US" altLang="en-US" sz="2400" dirty="0" smtClean="0"/>
              <a:t>Pleural effusion</a:t>
            </a:r>
          </a:p>
        </p:txBody>
      </p:sp>
      <p:sp>
        <p:nvSpPr>
          <p:cNvPr id="117764" name="Content Placeholder 1"/>
          <p:cNvSpPr>
            <a:spLocks noGrp="1"/>
          </p:cNvSpPr>
          <p:nvPr>
            <p:ph sz="half" idx="2"/>
          </p:nvPr>
        </p:nvSpPr>
        <p:spPr>
          <a:xfrm>
            <a:off x="5795963" y="1600200"/>
            <a:ext cx="2128837" cy="4525963"/>
          </a:xfrm>
        </p:spPr>
        <p:txBody>
          <a:bodyPr/>
          <a:lstStyle/>
          <a:p>
            <a:pPr eaLnBrk="1" hangingPunct="1"/>
            <a:endParaRPr lang="en-US" altLang="en-US" smtClean="0"/>
          </a:p>
        </p:txBody>
      </p:sp>
      <p:sp>
        <p:nvSpPr>
          <p:cNvPr id="11776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pic>
        <p:nvPicPr>
          <p:cNvPr id="11776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3588" y="1989138"/>
            <a:ext cx="4367212"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anim calcmode="lin" valueType="num">
                                      <p:cBhvr additive="base">
                                        <p:cTn id="7" dur="500" fill="hold"/>
                                        <p:tgtEl>
                                          <p:spTgt spid="1177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776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anim calcmode="lin" valueType="num">
                                      <p:cBhvr additive="base">
                                        <p:cTn id="11" dur="500" fill="hold"/>
                                        <p:tgtEl>
                                          <p:spTgt spid="11776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77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7763">
                                            <p:txEl>
                                              <p:pRg st="2" end="2"/>
                                            </p:txEl>
                                          </p:spTgt>
                                        </p:tgtEl>
                                        <p:attrNameLst>
                                          <p:attrName>style.visibility</p:attrName>
                                        </p:attrNameLst>
                                      </p:cBhvr>
                                      <p:to>
                                        <p:strVal val="visible"/>
                                      </p:to>
                                    </p:set>
                                    <p:anim calcmode="lin" valueType="num">
                                      <p:cBhvr additive="base">
                                        <p:cTn id="17" dur="500" fill="hold"/>
                                        <p:tgtEl>
                                          <p:spTgt spid="11776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77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anim calcmode="lin" valueType="num">
                                      <p:cBhvr additive="base">
                                        <p:cTn id="23" dur="500" fill="hold"/>
                                        <p:tgtEl>
                                          <p:spTgt spid="11776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77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7763">
                                            <p:txEl>
                                              <p:pRg st="4" end="4"/>
                                            </p:txEl>
                                          </p:spTgt>
                                        </p:tgtEl>
                                        <p:attrNameLst>
                                          <p:attrName>style.visibility</p:attrName>
                                        </p:attrNameLst>
                                      </p:cBhvr>
                                      <p:to>
                                        <p:strVal val="visible"/>
                                      </p:to>
                                    </p:set>
                                    <p:anim calcmode="lin" valueType="num">
                                      <p:cBhvr additive="base">
                                        <p:cTn id="29" dur="500" fill="hold"/>
                                        <p:tgtEl>
                                          <p:spTgt spid="11776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77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7763">
                                            <p:txEl>
                                              <p:pRg st="5" end="5"/>
                                            </p:txEl>
                                          </p:spTgt>
                                        </p:tgtEl>
                                        <p:attrNameLst>
                                          <p:attrName>style.visibility</p:attrName>
                                        </p:attrNameLst>
                                      </p:cBhvr>
                                      <p:to>
                                        <p:strVal val="visible"/>
                                      </p:to>
                                    </p:set>
                                    <p:anim calcmode="lin" valueType="num">
                                      <p:cBhvr additive="base">
                                        <p:cTn id="35" dur="500" fill="hold"/>
                                        <p:tgtEl>
                                          <p:spTgt spid="11776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776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7763">
                                            <p:txEl>
                                              <p:pRg st="6" end="6"/>
                                            </p:txEl>
                                          </p:spTgt>
                                        </p:tgtEl>
                                        <p:attrNameLst>
                                          <p:attrName>style.visibility</p:attrName>
                                        </p:attrNameLst>
                                      </p:cBhvr>
                                      <p:to>
                                        <p:strVal val="visible"/>
                                      </p:to>
                                    </p:set>
                                    <p:anim calcmode="lin" valueType="num">
                                      <p:cBhvr additive="base">
                                        <p:cTn id="41" dur="500" fill="hold"/>
                                        <p:tgtEl>
                                          <p:spTgt spid="11776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776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anim calcmode="lin" valueType="num">
                                      <p:cBhvr additive="base">
                                        <p:cTn id="47" dur="500" fill="hold"/>
                                        <p:tgtEl>
                                          <p:spTgt spid="11776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776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algn="ctr" eaLnBrk="1" hangingPunct="1"/>
            <a:r>
              <a:rPr lang="en-US" altLang="en-US" smtClean="0">
                <a:solidFill>
                  <a:srgbClr val="7B9899"/>
                </a:solidFill>
              </a:rPr>
              <a:t>Intervention/Treatment</a:t>
            </a:r>
          </a:p>
        </p:txBody>
      </p:sp>
      <p:sp>
        <p:nvSpPr>
          <p:cNvPr id="118787" name="Rectangle 3"/>
          <p:cNvSpPr>
            <a:spLocks noGrp="1" noChangeArrowheads="1"/>
          </p:cNvSpPr>
          <p:nvPr>
            <p:ph idx="1"/>
          </p:nvPr>
        </p:nvSpPr>
        <p:spPr/>
        <p:txBody>
          <a:bodyPr/>
          <a:lstStyle/>
          <a:p>
            <a:pPr eaLnBrk="1" hangingPunct="1"/>
            <a:r>
              <a:rPr lang="en-US" altLang="en-US" dirty="0" smtClean="0"/>
              <a:t>Oxygen</a:t>
            </a:r>
          </a:p>
          <a:p>
            <a:pPr eaLnBrk="1" hangingPunct="1"/>
            <a:r>
              <a:rPr lang="en-US" altLang="en-US" dirty="0" smtClean="0"/>
              <a:t>positioning</a:t>
            </a:r>
          </a:p>
          <a:p>
            <a:pPr eaLnBrk="1" hangingPunct="1"/>
            <a:r>
              <a:rPr lang="en-US" altLang="en-US" dirty="0" smtClean="0"/>
              <a:t>diuretics/Morphine – Monitor output!!!</a:t>
            </a:r>
          </a:p>
          <a:p>
            <a:pPr eaLnBrk="1" hangingPunct="1"/>
            <a:r>
              <a:rPr lang="en-US" altLang="en-US" dirty="0" smtClean="0"/>
              <a:t>BIPAP/intubation</a:t>
            </a:r>
          </a:p>
          <a:p>
            <a:pPr eaLnBrk="1" hangingPunct="1"/>
            <a:r>
              <a:rPr lang="en-US" altLang="en-US" dirty="0" smtClean="0"/>
              <a:t>ACE inhibitors – Ramipril, Captopril</a:t>
            </a:r>
          </a:p>
          <a:p>
            <a:pPr eaLnBrk="1" hangingPunct="1"/>
            <a:r>
              <a:rPr lang="en-US" altLang="en-US" dirty="0" smtClean="0"/>
              <a:t>B blockers- </a:t>
            </a:r>
            <a:r>
              <a:rPr lang="en-US" altLang="en-US" dirty="0" err="1" smtClean="0"/>
              <a:t>Bisoprolol</a:t>
            </a:r>
            <a:r>
              <a:rPr lang="en-US" altLang="en-US" dirty="0" smtClean="0"/>
              <a:t>, </a:t>
            </a:r>
            <a:r>
              <a:rPr lang="en-US" altLang="en-US" dirty="0" err="1" smtClean="0"/>
              <a:t>Metoprolol</a:t>
            </a:r>
            <a:endParaRPr lang="en-US" altLang="en-US" dirty="0" smtClean="0"/>
          </a:p>
          <a:p>
            <a:pPr eaLnBrk="1" hangingPunct="1"/>
            <a:r>
              <a:rPr lang="en-US" altLang="en-US" dirty="0" smtClean="0"/>
              <a:t>transplantation</a:t>
            </a:r>
          </a:p>
        </p:txBody>
      </p:sp>
      <p:sp>
        <p:nvSpPr>
          <p:cNvPr id="11878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755576" y="188640"/>
            <a:ext cx="7772400" cy="1008112"/>
          </a:xfrm>
        </p:spPr>
        <p:txBody>
          <a:bodyPr/>
          <a:lstStyle/>
          <a:p>
            <a:pPr algn="ctr" eaLnBrk="1" hangingPunct="1"/>
            <a:r>
              <a:rPr lang="en-US" altLang="en-US" dirty="0" smtClean="0">
                <a:solidFill>
                  <a:schemeClr val="accent2"/>
                </a:solidFill>
              </a:rPr>
              <a:t>Myocarditis</a:t>
            </a:r>
            <a:endParaRPr lang="en-CA" altLang="en-US" dirty="0" smtClean="0">
              <a:solidFill>
                <a:schemeClr val="accent2"/>
              </a:solidFill>
            </a:endParaRPr>
          </a:p>
        </p:txBody>
      </p:sp>
      <p:sp>
        <p:nvSpPr>
          <p:cNvPr id="119811" name="Rectangle 3"/>
          <p:cNvSpPr>
            <a:spLocks noGrp="1" noChangeArrowheads="1"/>
          </p:cNvSpPr>
          <p:nvPr>
            <p:ph idx="1"/>
          </p:nvPr>
        </p:nvSpPr>
        <p:spPr>
          <a:xfrm>
            <a:off x="457200" y="1340768"/>
            <a:ext cx="8147248" cy="4785395"/>
          </a:xfrm>
        </p:spPr>
        <p:txBody>
          <a:bodyPr/>
          <a:lstStyle/>
          <a:p>
            <a:pPr eaLnBrk="1" hangingPunct="1">
              <a:lnSpc>
                <a:spcPct val="90000"/>
              </a:lnSpc>
            </a:pPr>
            <a:r>
              <a:rPr lang="en-US" altLang="en-US" sz="2800" dirty="0" smtClean="0"/>
              <a:t>Cause - usually viral</a:t>
            </a:r>
          </a:p>
          <a:p>
            <a:pPr eaLnBrk="1" hangingPunct="1">
              <a:lnSpc>
                <a:spcPct val="90000"/>
              </a:lnSpc>
            </a:pPr>
            <a:endParaRPr lang="en-CA" altLang="en-US" sz="2800" dirty="0" smtClean="0"/>
          </a:p>
        </p:txBody>
      </p:sp>
      <p:sp>
        <p:nvSpPr>
          <p:cNvPr id="11981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961" y="2348880"/>
            <a:ext cx="4410075" cy="2771775"/>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03232" cy="1143000"/>
          </a:xfrm>
        </p:spPr>
        <p:txBody>
          <a:bodyPr/>
          <a:lstStyle/>
          <a:p>
            <a:pPr algn="ctr"/>
            <a:r>
              <a:rPr lang="en-US" dirty="0" smtClean="0">
                <a:solidFill>
                  <a:schemeClr val="accent2"/>
                </a:solidFill>
              </a:rPr>
              <a:t>Myocarditis</a:t>
            </a:r>
            <a:endParaRPr lang="en-US" dirty="0">
              <a:solidFill>
                <a:schemeClr val="accent2"/>
              </a:solidFill>
            </a:endParaRPr>
          </a:p>
        </p:txBody>
      </p:sp>
      <p:sp>
        <p:nvSpPr>
          <p:cNvPr id="3" name="Content Placeholder 2"/>
          <p:cNvSpPr>
            <a:spLocks noGrp="1"/>
          </p:cNvSpPr>
          <p:nvPr>
            <p:ph idx="1"/>
          </p:nvPr>
        </p:nvSpPr>
        <p:spPr>
          <a:xfrm>
            <a:off x="457200" y="1600200"/>
            <a:ext cx="8147248" cy="4525963"/>
          </a:xfrm>
        </p:spPr>
        <p:txBody>
          <a:bodyPr/>
          <a:lstStyle/>
          <a:p>
            <a:r>
              <a:rPr lang="en-US" dirty="0" smtClean="0"/>
              <a:t>Signs -  dyspnea, chest discomfort, fever, chills, sore throat, </a:t>
            </a:r>
            <a:r>
              <a:rPr lang="en-US" dirty="0" err="1" smtClean="0"/>
              <a:t>arthralgias</a:t>
            </a:r>
            <a:r>
              <a:rPr lang="en-US" dirty="0" smtClean="0"/>
              <a:t> \ </a:t>
            </a:r>
            <a:r>
              <a:rPr lang="en-US" dirty="0" err="1" smtClean="0"/>
              <a:t>myalgias</a:t>
            </a:r>
            <a:endParaRPr lang="en-US" dirty="0" smtClean="0"/>
          </a:p>
          <a:p>
            <a:r>
              <a:rPr lang="en-US" dirty="0" smtClean="0"/>
              <a:t>Flu-like symptoms</a:t>
            </a:r>
          </a:p>
          <a:p>
            <a:r>
              <a:rPr lang="en-US" dirty="0" smtClean="0"/>
              <a:t>Symptoms - enlarged heart , heart failure, pericardial effusion, LV hypertrophy, arrhythmias</a:t>
            </a:r>
          </a:p>
          <a:p>
            <a:r>
              <a:rPr lang="en-US" dirty="0" smtClean="0"/>
              <a:t>LV failure, CO, death, cardiomyopathy</a:t>
            </a:r>
          </a:p>
          <a:p>
            <a:r>
              <a:rPr lang="en-US" dirty="0" smtClean="0"/>
              <a:t>Treatment:  supportive, transplantation</a:t>
            </a:r>
          </a:p>
          <a:p>
            <a:endParaRPr lang="en-US" dirty="0"/>
          </a:p>
        </p:txBody>
      </p:sp>
      <p:sp>
        <p:nvSpPr>
          <p:cNvPr id="4" name="Footer Placeholder 3"/>
          <p:cNvSpPr>
            <a:spLocks noGrp="1"/>
          </p:cNvSpPr>
          <p:nvPr>
            <p:ph type="ftr" sz="quarter" idx="11"/>
          </p:nvPr>
        </p:nvSpPr>
        <p:spPr/>
        <p:txBody>
          <a:bodyPr/>
          <a:lstStyle/>
          <a:p>
            <a:pPr>
              <a:defRPr/>
            </a:pPr>
            <a:r>
              <a:rPr lang="en-US" smtClean="0"/>
              <a:t>City-Wide Emergency Orientation June 2015</a:t>
            </a:r>
            <a:endParaRPr lang="en-CA"/>
          </a:p>
        </p:txBody>
      </p:sp>
    </p:spTree>
    <p:extLst>
      <p:ext uri="{BB962C8B-B14F-4D97-AF65-F5344CB8AC3E}">
        <p14:creationId xmlns:p14="http://schemas.microsoft.com/office/powerpoint/2010/main" val="391206843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pPr algn="ctr" eaLnBrk="1" hangingPunct="1"/>
            <a:r>
              <a:rPr lang="en-US" altLang="en-US" dirty="0" smtClean="0">
                <a:solidFill>
                  <a:schemeClr val="accent2"/>
                </a:solidFill>
              </a:rPr>
              <a:t>Endocarditis</a:t>
            </a:r>
          </a:p>
        </p:txBody>
      </p:sp>
      <p:sp>
        <p:nvSpPr>
          <p:cNvPr id="120835" name="Content Placeholder 2"/>
          <p:cNvSpPr>
            <a:spLocks noGrp="1"/>
          </p:cNvSpPr>
          <p:nvPr>
            <p:ph idx="1"/>
          </p:nvPr>
        </p:nvSpPr>
        <p:spPr/>
        <p:txBody>
          <a:bodyPr/>
          <a:lstStyle/>
          <a:p>
            <a:pPr eaLnBrk="1" hangingPunct="1"/>
            <a:r>
              <a:rPr lang="en-US" altLang="en-US" dirty="0" smtClean="0"/>
              <a:t>Cause – Bacteria enters blood stream and attaches to damaged areas of the heart.</a:t>
            </a:r>
          </a:p>
        </p:txBody>
      </p:sp>
      <p:sp>
        <p:nvSpPr>
          <p:cNvPr id="12083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761" y="2917140"/>
            <a:ext cx="3429407" cy="3120761"/>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accent2"/>
                </a:solidFill>
              </a:rPr>
              <a:t>Endocartitis</a:t>
            </a:r>
            <a:endParaRPr lang="en-US" dirty="0">
              <a:solidFill>
                <a:schemeClr val="accent2"/>
              </a:solidFill>
            </a:endParaRPr>
          </a:p>
        </p:txBody>
      </p:sp>
      <p:sp>
        <p:nvSpPr>
          <p:cNvPr id="3" name="Content Placeholder 2"/>
          <p:cNvSpPr>
            <a:spLocks noGrp="1"/>
          </p:cNvSpPr>
          <p:nvPr>
            <p:ph idx="1"/>
          </p:nvPr>
        </p:nvSpPr>
        <p:spPr>
          <a:xfrm>
            <a:off x="457200" y="1600200"/>
            <a:ext cx="8147248" cy="4525963"/>
          </a:xfrm>
        </p:spPr>
        <p:txBody>
          <a:bodyPr/>
          <a:lstStyle/>
          <a:p>
            <a:r>
              <a:rPr lang="en-US" dirty="0" smtClean="0"/>
              <a:t>Signs – fever/chills, fatigue, night sweats, cough, paleness (Can occur slow or fast.)</a:t>
            </a:r>
          </a:p>
          <a:p>
            <a:r>
              <a:rPr lang="en-US" dirty="0" smtClean="0"/>
              <a:t>Treatment – As easy as antibiotics to as life saving as an emergency valve replacement.</a:t>
            </a:r>
          </a:p>
          <a:p>
            <a:r>
              <a:rPr lang="en-US" dirty="0" smtClean="0"/>
              <a:t>Major Risk – A damaged heart valve!</a:t>
            </a:r>
          </a:p>
          <a:p>
            <a:r>
              <a:rPr lang="en-US" dirty="0" smtClean="0"/>
              <a:t>Other risks – Dental work, Gum disease, STI, IVDU, Tattoo/Piercing</a:t>
            </a:r>
            <a:endParaRPr lang="en-US" dirty="0"/>
          </a:p>
        </p:txBody>
      </p:sp>
      <p:sp>
        <p:nvSpPr>
          <p:cNvPr id="4" name="Footer Placeholder 3"/>
          <p:cNvSpPr>
            <a:spLocks noGrp="1"/>
          </p:cNvSpPr>
          <p:nvPr>
            <p:ph type="ftr" sz="quarter" idx="11"/>
          </p:nvPr>
        </p:nvSpPr>
        <p:spPr/>
        <p:txBody>
          <a:bodyPr/>
          <a:lstStyle/>
          <a:p>
            <a:pPr>
              <a:defRPr/>
            </a:pPr>
            <a:r>
              <a:rPr lang="en-US" smtClean="0"/>
              <a:t>City-Wide Emergency Orientation June 2015</a:t>
            </a:r>
            <a:endParaRPr lang="en-CA"/>
          </a:p>
        </p:txBody>
      </p:sp>
    </p:spTree>
    <p:extLst>
      <p:ext uri="{BB962C8B-B14F-4D97-AF65-F5344CB8AC3E}">
        <p14:creationId xmlns:p14="http://schemas.microsoft.com/office/powerpoint/2010/main" val="236446917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2"/>
                </a:solidFill>
              </a:rPr>
              <a:t>Pericarditis</a:t>
            </a:r>
            <a:endParaRPr lang="en-US" dirty="0">
              <a:solidFill>
                <a:schemeClr val="accent2"/>
              </a:solidFill>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1374" y="1334692"/>
            <a:ext cx="3861026" cy="4974628"/>
          </a:xfrm>
        </p:spPr>
      </p:pic>
      <p:sp>
        <p:nvSpPr>
          <p:cNvPr id="6" name="Content Placeholder 5"/>
          <p:cNvSpPr>
            <a:spLocks noGrp="1"/>
          </p:cNvSpPr>
          <p:nvPr>
            <p:ph sz="half" idx="2"/>
          </p:nvPr>
        </p:nvSpPr>
        <p:spPr>
          <a:xfrm>
            <a:off x="4267200" y="1340768"/>
            <a:ext cx="3977208" cy="4896544"/>
          </a:xfrm>
        </p:spPr>
        <p:txBody>
          <a:bodyPr/>
          <a:lstStyle/>
          <a:p>
            <a:r>
              <a:rPr lang="en-US" dirty="0" smtClean="0"/>
              <a:t>Swelling and irritation of the pericardial sac.</a:t>
            </a:r>
          </a:p>
          <a:p>
            <a:r>
              <a:rPr lang="en-US" dirty="0" smtClean="0"/>
              <a:t>Begins suddenly and lasts around 2 weeks.</a:t>
            </a:r>
          </a:p>
          <a:p>
            <a:r>
              <a:rPr lang="en-US" dirty="0" smtClean="0"/>
              <a:t>Causes: Post MI or heart surgery, lupus, RA, AIDS, Cancer &amp; URTI.</a:t>
            </a:r>
            <a:endParaRPr lang="en-US" dirty="0"/>
          </a:p>
        </p:txBody>
      </p:sp>
      <p:sp>
        <p:nvSpPr>
          <p:cNvPr id="4" name="Footer Placeholder 3"/>
          <p:cNvSpPr>
            <a:spLocks noGrp="1"/>
          </p:cNvSpPr>
          <p:nvPr>
            <p:ph type="ftr" sz="quarter" idx="11"/>
          </p:nvPr>
        </p:nvSpPr>
        <p:spPr/>
        <p:txBody>
          <a:bodyPr/>
          <a:lstStyle/>
          <a:p>
            <a:pPr>
              <a:defRPr/>
            </a:pPr>
            <a:r>
              <a:rPr lang="en-US" smtClean="0"/>
              <a:t>City-Wide Emergency Orientation June 2015</a:t>
            </a:r>
            <a:endParaRPr lang="en-CA"/>
          </a:p>
        </p:txBody>
      </p:sp>
    </p:spTree>
    <p:extLst>
      <p:ext uri="{BB962C8B-B14F-4D97-AF65-F5344CB8AC3E}">
        <p14:creationId xmlns:p14="http://schemas.microsoft.com/office/powerpoint/2010/main" val="301393324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2"/>
                </a:solidFill>
              </a:rPr>
              <a:t>Pericarditis</a:t>
            </a:r>
            <a:endParaRPr lang="en-US" dirty="0">
              <a:solidFill>
                <a:schemeClr val="accent2"/>
              </a:solidFill>
            </a:endParaRPr>
          </a:p>
        </p:txBody>
      </p:sp>
      <p:sp>
        <p:nvSpPr>
          <p:cNvPr id="6" name="Content Placeholder 5"/>
          <p:cNvSpPr>
            <a:spLocks noGrp="1"/>
          </p:cNvSpPr>
          <p:nvPr>
            <p:ph idx="1"/>
          </p:nvPr>
        </p:nvSpPr>
        <p:spPr>
          <a:xfrm>
            <a:off x="457200" y="1600200"/>
            <a:ext cx="8003232" cy="4709120"/>
          </a:xfrm>
        </p:spPr>
        <p:txBody>
          <a:bodyPr/>
          <a:lstStyle/>
          <a:p>
            <a:r>
              <a:rPr lang="en-US" dirty="0" smtClean="0"/>
              <a:t>Symptoms – Sharp, stabbing chest pain that intensifies with cough, lying down or inhaling deeply. </a:t>
            </a:r>
          </a:p>
          <a:p>
            <a:r>
              <a:rPr lang="en-US" dirty="0" smtClean="0"/>
              <a:t>Sitting up and leaning forward can often ease the pain.</a:t>
            </a:r>
          </a:p>
          <a:p>
            <a:r>
              <a:rPr lang="en-US" dirty="0" smtClean="0"/>
              <a:t>Low-grade fever</a:t>
            </a:r>
          </a:p>
          <a:p>
            <a:r>
              <a:rPr lang="en-US" dirty="0" smtClean="0"/>
              <a:t>An overall sense of weakness, fatigue or feeling sick</a:t>
            </a:r>
          </a:p>
          <a:p>
            <a:r>
              <a:rPr lang="en-US" dirty="0" smtClean="0"/>
              <a:t>Cough</a:t>
            </a:r>
            <a:endParaRPr lang="en-US" dirty="0"/>
          </a:p>
        </p:txBody>
      </p:sp>
      <p:sp>
        <p:nvSpPr>
          <p:cNvPr id="5" name="Footer Placeholder 4"/>
          <p:cNvSpPr>
            <a:spLocks noGrp="1"/>
          </p:cNvSpPr>
          <p:nvPr>
            <p:ph type="ftr" sz="quarter" idx="11"/>
          </p:nvPr>
        </p:nvSpPr>
        <p:spPr/>
        <p:txBody>
          <a:bodyPr/>
          <a:lstStyle/>
          <a:p>
            <a:pPr>
              <a:defRPr/>
            </a:pPr>
            <a:r>
              <a:rPr lang="en-US" smtClean="0"/>
              <a:t>City-Wide Emergency Orientation June 2015</a:t>
            </a:r>
            <a:endParaRPr lang="en-CA"/>
          </a:p>
        </p:txBody>
      </p:sp>
    </p:spTree>
    <p:extLst>
      <p:ext uri="{BB962C8B-B14F-4D97-AF65-F5344CB8AC3E}">
        <p14:creationId xmlns:p14="http://schemas.microsoft.com/office/powerpoint/2010/main" val="96457363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91264" cy="1143000"/>
          </a:xfrm>
        </p:spPr>
        <p:txBody>
          <a:bodyPr/>
          <a:lstStyle/>
          <a:p>
            <a:pPr algn="ctr"/>
            <a:r>
              <a:rPr lang="en-US" dirty="0">
                <a:solidFill>
                  <a:schemeClr val="accent2"/>
                </a:solidFill>
              </a:rPr>
              <a:t>Pericarditis</a:t>
            </a:r>
          </a:p>
        </p:txBody>
      </p:sp>
      <p:sp>
        <p:nvSpPr>
          <p:cNvPr id="3" name="Content Placeholder 2"/>
          <p:cNvSpPr>
            <a:spLocks noGrp="1"/>
          </p:cNvSpPr>
          <p:nvPr>
            <p:ph idx="1"/>
          </p:nvPr>
        </p:nvSpPr>
        <p:spPr>
          <a:xfrm>
            <a:off x="457200" y="1600200"/>
            <a:ext cx="8219256" cy="4525963"/>
          </a:xfrm>
        </p:spPr>
        <p:txBody>
          <a:bodyPr/>
          <a:lstStyle/>
          <a:p>
            <a:r>
              <a:rPr lang="en-US" dirty="0" smtClean="0"/>
              <a:t>Treatment depends on the cause &amp; are aimed at reducing inflammation.</a:t>
            </a:r>
          </a:p>
          <a:p>
            <a:r>
              <a:rPr lang="en-US" dirty="0" smtClean="0"/>
              <a:t>NSAIDS</a:t>
            </a:r>
          </a:p>
          <a:p>
            <a:r>
              <a:rPr lang="en-US" dirty="0" smtClean="0"/>
              <a:t>Colchicine</a:t>
            </a:r>
          </a:p>
          <a:p>
            <a:r>
              <a:rPr lang="en-US" dirty="0" smtClean="0"/>
              <a:t>Corticosteroids</a:t>
            </a:r>
          </a:p>
          <a:p>
            <a:endParaRPr lang="en-US" dirty="0"/>
          </a:p>
        </p:txBody>
      </p:sp>
      <p:sp>
        <p:nvSpPr>
          <p:cNvPr id="4" name="Footer Placeholder 3"/>
          <p:cNvSpPr>
            <a:spLocks noGrp="1"/>
          </p:cNvSpPr>
          <p:nvPr>
            <p:ph type="ftr" sz="quarter" idx="11"/>
          </p:nvPr>
        </p:nvSpPr>
        <p:spPr/>
        <p:txBody>
          <a:bodyPr/>
          <a:lstStyle/>
          <a:p>
            <a:pPr>
              <a:defRPr/>
            </a:pPr>
            <a:r>
              <a:rPr lang="en-US" smtClean="0"/>
              <a:t>City-Wide Emergency Orientation June 2015</a:t>
            </a:r>
            <a:endParaRPr lang="en-CA"/>
          </a:p>
        </p:txBody>
      </p:sp>
    </p:spTree>
    <p:extLst>
      <p:ext uri="{BB962C8B-B14F-4D97-AF65-F5344CB8AC3E}">
        <p14:creationId xmlns:p14="http://schemas.microsoft.com/office/powerpoint/2010/main" val="95283836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684213" y="333375"/>
            <a:ext cx="7772400" cy="762000"/>
          </a:xfrm>
        </p:spPr>
        <p:txBody>
          <a:bodyPr/>
          <a:lstStyle/>
          <a:p>
            <a:pPr eaLnBrk="1" hangingPunct="1"/>
            <a:r>
              <a:rPr lang="en-US" altLang="en-US" smtClean="0">
                <a:solidFill>
                  <a:srgbClr val="7B9899"/>
                </a:solidFill>
              </a:rPr>
              <a:t>Hypertensive Crisis</a:t>
            </a:r>
          </a:p>
        </p:txBody>
      </p:sp>
      <p:sp>
        <p:nvSpPr>
          <p:cNvPr id="121859" name="Rectangle 3"/>
          <p:cNvSpPr>
            <a:spLocks noGrp="1" noChangeArrowheads="1"/>
          </p:cNvSpPr>
          <p:nvPr>
            <p:ph idx="1"/>
          </p:nvPr>
        </p:nvSpPr>
        <p:spPr/>
        <p:txBody>
          <a:bodyPr/>
          <a:lstStyle/>
          <a:p>
            <a:pPr eaLnBrk="1" hangingPunct="1">
              <a:lnSpc>
                <a:spcPct val="90000"/>
              </a:lnSpc>
            </a:pPr>
            <a:r>
              <a:rPr lang="en-US" altLang="en-US" smtClean="0"/>
              <a:t>Rare</a:t>
            </a:r>
          </a:p>
          <a:p>
            <a:pPr eaLnBrk="1" hangingPunct="1">
              <a:lnSpc>
                <a:spcPct val="90000"/>
              </a:lnSpc>
            </a:pPr>
            <a:r>
              <a:rPr lang="en-US" altLang="en-US" smtClean="0"/>
              <a:t>diastolic greater than 120mmhg</a:t>
            </a:r>
          </a:p>
          <a:p>
            <a:pPr eaLnBrk="1" hangingPunct="1">
              <a:lnSpc>
                <a:spcPct val="90000"/>
              </a:lnSpc>
            </a:pPr>
            <a:r>
              <a:rPr lang="en-US" altLang="en-US" smtClean="0"/>
              <a:t>urgency treatment dependent upon the amount of evident end organ damage, or S|S</a:t>
            </a:r>
          </a:p>
          <a:p>
            <a:pPr eaLnBrk="1" hangingPunct="1">
              <a:lnSpc>
                <a:spcPct val="90000"/>
              </a:lnSpc>
            </a:pPr>
            <a:r>
              <a:rPr lang="en-US" altLang="en-US" smtClean="0"/>
              <a:t>determine underlying mechanism--renal disease, drugs, drug interaction, endocrine cause (pheochromocytoma)</a:t>
            </a:r>
          </a:p>
        </p:txBody>
      </p:sp>
      <p:sp>
        <p:nvSpPr>
          <p:cNvPr id="12186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smtClean="0">
                <a:solidFill>
                  <a:srgbClr val="FFFFFF"/>
                </a:solidFill>
              </a:rPr>
              <a:t>City-Wide Emergency Orientation June 2015</a:t>
            </a:r>
            <a:endParaRPr lang="en-CA" altLang="en-US" sz="1200" smtClean="0">
              <a:solidFill>
                <a:srgbClr val="FFFFFF"/>
              </a:solidFill>
            </a:endParaRPr>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4035</TotalTime>
  <Words>5240</Words>
  <Application>Microsoft Office PowerPoint</Application>
  <PresentationFormat>On-screen Show (4:3)</PresentationFormat>
  <Paragraphs>926</Paragraphs>
  <Slides>117</Slides>
  <Notes>34</Notes>
  <HiddenSlides>45</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117</vt:i4>
      </vt:variant>
    </vt:vector>
  </HeadingPairs>
  <TitlesOfParts>
    <vt:vector size="120" baseType="lpstr">
      <vt:lpstr>Technic</vt:lpstr>
      <vt:lpstr>ClipArt</vt:lpstr>
      <vt:lpstr>GALLERY</vt:lpstr>
      <vt:lpstr>CIRCULATION ASSESSMENT</vt:lpstr>
      <vt:lpstr>NENA Core Competencies</vt:lpstr>
      <vt:lpstr>NENA Core Competencies</vt:lpstr>
      <vt:lpstr>NENA Core Competencies</vt:lpstr>
      <vt:lpstr>NENA Core Competencies</vt:lpstr>
      <vt:lpstr>NENA Core Competencies</vt:lpstr>
      <vt:lpstr>Circulation - Objectives</vt:lpstr>
      <vt:lpstr>Circulation - Objectives</vt:lpstr>
      <vt:lpstr>The Heart</vt:lpstr>
      <vt:lpstr>Cardiovascular System</vt:lpstr>
      <vt:lpstr>Cardiac Output</vt:lpstr>
      <vt:lpstr>Preload &amp; Afterload</vt:lpstr>
      <vt:lpstr>PowerPoint Presentation</vt:lpstr>
      <vt:lpstr>Circulation Assessment</vt:lpstr>
      <vt:lpstr>Circulatory Assessment </vt:lpstr>
      <vt:lpstr>Circulatory Assessment</vt:lpstr>
      <vt:lpstr>Circulatory Assessment</vt:lpstr>
      <vt:lpstr>Circulatory –  Additional Assessment</vt:lpstr>
      <vt:lpstr>Life Threatening Circulatory Emergencies</vt:lpstr>
      <vt:lpstr>Cardiac Arrest - VSA</vt:lpstr>
      <vt:lpstr>CAUSES OF ARREST</vt:lpstr>
      <vt:lpstr>Cardiac Trauma</vt:lpstr>
      <vt:lpstr>Cardiac Trauma</vt:lpstr>
      <vt:lpstr>Pericardial Tamponade</vt:lpstr>
      <vt:lpstr>Pericardial Tamponade</vt:lpstr>
      <vt:lpstr>PowerPoint Presentation</vt:lpstr>
      <vt:lpstr>Aortic Injuries</vt:lpstr>
      <vt:lpstr>Aortic Dissection</vt:lpstr>
      <vt:lpstr>Aortic Injuries</vt:lpstr>
      <vt:lpstr>Aortic Injuries</vt:lpstr>
      <vt:lpstr>PowerPoint Presentation</vt:lpstr>
      <vt:lpstr>Cardiac Output – It’s all about Cardiac Output</vt:lpstr>
      <vt:lpstr>Symptoms</vt:lpstr>
      <vt:lpstr>PowerPoint Presentation</vt:lpstr>
      <vt:lpstr>Shock</vt:lpstr>
      <vt:lpstr>Pathophysiology—Vascular Response</vt:lpstr>
      <vt:lpstr>Pathophysiology—Chemoreceptor Response</vt:lpstr>
      <vt:lpstr>Pathophysiology—Cerebral Response</vt:lpstr>
      <vt:lpstr>Pathophysiology—Renal Response</vt:lpstr>
      <vt:lpstr>Pathophysiology—Adrenal Response</vt:lpstr>
      <vt:lpstr>Pathophysiology—Hepatic Response</vt:lpstr>
      <vt:lpstr>Pathophysiology—Pulmonary Response</vt:lpstr>
      <vt:lpstr>Types of Shock</vt:lpstr>
      <vt:lpstr>Hypovolemic Shock</vt:lpstr>
      <vt:lpstr>Classes of Shock</vt:lpstr>
      <vt:lpstr>  Interventions</vt:lpstr>
      <vt:lpstr>Cardiogenic Shock</vt:lpstr>
      <vt:lpstr>Interventions</vt:lpstr>
      <vt:lpstr>Obstructive Shock</vt:lpstr>
      <vt:lpstr>Interventions</vt:lpstr>
      <vt:lpstr>Thoracotomy</vt:lpstr>
      <vt:lpstr>PowerPoint Presentation</vt:lpstr>
      <vt:lpstr>Distributive Shock</vt:lpstr>
      <vt:lpstr>Interventions</vt:lpstr>
      <vt:lpstr>Anaphylaxis</vt:lpstr>
      <vt:lpstr>SEPSIS</vt:lpstr>
      <vt:lpstr>SIRS CRITERIA</vt:lpstr>
      <vt:lpstr>SEPSIS</vt:lpstr>
      <vt:lpstr>Sepsis Continuum</vt:lpstr>
      <vt:lpstr>Treatments for Septic Shock</vt:lpstr>
      <vt:lpstr>Chest Pain </vt:lpstr>
      <vt:lpstr>Chest Pain Differential Diagnosis</vt:lpstr>
      <vt:lpstr>ACS</vt:lpstr>
      <vt:lpstr>Acute Coronary Syndrome</vt:lpstr>
      <vt:lpstr>Unstable Angina</vt:lpstr>
      <vt:lpstr>Symptoms of Unstable Angina  </vt:lpstr>
      <vt:lpstr>NSTEMI</vt:lpstr>
      <vt:lpstr>Symptoms of NSTEMI</vt:lpstr>
      <vt:lpstr>Pathophysiology</vt:lpstr>
      <vt:lpstr>Pathophysiology</vt:lpstr>
      <vt:lpstr>Pathophysiology</vt:lpstr>
      <vt:lpstr>Assessment</vt:lpstr>
      <vt:lpstr>Goals of Treatment</vt:lpstr>
      <vt:lpstr>PowerPoint Presentation</vt:lpstr>
      <vt:lpstr>Assessment in Women</vt:lpstr>
      <vt:lpstr>Women and MI’s</vt:lpstr>
      <vt:lpstr>PowerPoint Presentation</vt:lpstr>
      <vt:lpstr>Esophageal disorders</vt:lpstr>
      <vt:lpstr>MSK</vt:lpstr>
      <vt:lpstr>Chest Pain Assessment: Other Differentials</vt:lpstr>
      <vt:lpstr>PCI</vt:lpstr>
      <vt:lpstr>Fibrinolytics</vt:lpstr>
      <vt:lpstr>ACS Drug Considerations</vt:lpstr>
      <vt:lpstr>Conclusion</vt:lpstr>
      <vt:lpstr>Other Cardiac Considerations:</vt:lpstr>
      <vt:lpstr>Heart Failure</vt:lpstr>
      <vt:lpstr>Heart Failure</vt:lpstr>
      <vt:lpstr>Heart Failure</vt:lpstr>
      <vt:lpstr>Left Heart Failure</vt:lpstr>
      <vt:lpstr>Right Heart Failure</vt:lpstr>
      <vt:lpstr>Intervention/Treatment</vt:lpstr>
      <vt:lpstr>Myocarditis</vt:lpstr>
      <vt:lpstr>Myocarditis</vt:lpstr>
      <vt:lpstr>Endocarditis</vt:lpstr>
      <vt:lpstr>Endocartitis</vt:lpstr>
      <vt:lpstr>Pericarditis</vt:lpstr>
      <vt:lpstr>Pericarditis</vt:lpstr>
      <vt:lpstr>Pericarditis</vt:lpstr>
      <vt:lpstr>Hypertensive Crisis</vt:lpstr>
      <vt:lpstr>Congenital Heart Defects</vt:lpstr>
      <vt:lpstr>Congenital Heart Defects</vt:lpstr>
      <vt:lpstr>Congenital Heart Defects</vt:lpstr>
      <vt:lpstr>Case #1</vt:lpstr>
      <vt:lpstr>Case #2</vt:lpstr>
      <vt:lpstr>Case #3</vt:lpstr>
      <vt:lpstr>Case #4</vt:lpstr>
      <vt:lpstr>Case #5</vt:lpstr>
      <vt:lpstr>Case #6</vt:lpstr>
      <vt:lpstr>Blood products</vt:lpstr>
      <vt:lpstr>Blood  Products</vt:lpstr>
      <vt:lpstr>ACLS</vt:lpstr>
      <vt:lpstr>ACLS</vt:lpstr>
      <vt:lpstr>ACLS</vt:lpstr>
      <vt:lpstr>ACLS</vt:lpstr>
      <vt:lpstr>ACLS</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title>
  <dc:creator>Steve Simpson</dc:creator>
  <cp:lastModifiedBy>Alison Armstrong</cp:lastModifiedBy>
  <cp:revision>168</cp:revision>
  <dcterms:created xsi:type="dcterms:W3CDTF">2002-09-24T01:25:37Z</dcterms:created>
  <dcterms:modified xsi:type="dcterms:W3CDTF">2015-10-26T11:56:53Z</dcterms:modified>
</cp:coreProperties>
</file>